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83" r:id="rId22"/>
    <p:sldId id="296" r:id="rId23"/>
    <p:sldId id="278" r:id="rId24"/>
    <p:sldId id="285" r:id="rId25"/>
    <p:sldId id="297" r:id="rId26"/>
    <p:sldId id="279" r:id="rId27"/>
    <p:sldId id="287" r:id="rId28"/>
    <p:sldId id="281" r:id="rId29"/>
    <p:sldId id="298" r:id="rId30"/>
    <p:sldId id="282" r:id="rId31"/>
    <p:sldId id="284" r:id="rId32"/>
    <p:sldId id="286"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82" autoAdjust="0"/>
    <p:restoredTop sz="94660"/>
  </p:normalViewPr>
  <p:slideViewPr>
    <p:cSldViewPr snapToGrid="0">
      <p:cViewPr varScale="1">
        <p:scale>
          <a:sx n="63" d="100"/>
          <a:sy n="63" d="100"/>
        </p:scale>
        <p:origin x="7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A4C095-93F3-4ED4-ACB4-9EC3AB92A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F456448-C646-4C5B-BF30-E5B61A1E747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020B6-E491-4B3A-B88F-064C07B61988}" type="datetimeFigureOut">
              <a:rPr lang="en-IN" smtClean="0"/>
              <a:t>24-11-2019</a:t>
            </a:fld>
            <a:endParaRPr lang="en-IN"/>
          </a:p>
        </p:txBody>
      </p:sp>
      <p:sp>
        <p:nvSpPr>
          <p:cNvPr id="4" name="Slide Image Placeholder 3">
            <a:extLst>
              <a:ext uri="{FF2B5EF4-FFF2-40B4-BE49-F238E27FC236}">
                <a16:creationId xmlns:a16="http://schemas.microsoft.com/office/drawing/2014/main" id="{1DFAEF60-42ED-44AA-A0B2-C7326CC62F8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a:extLst>
              <a:ext uri="{FF2B5EF4-FFF2-40B4-BE49-F238E27FC236}">
                <a16:creationId xmlns:a16="http://schemas.microsoft.com/office/drawing/2014/main" id="{7F1EFA41-7712-44B7-8BF4-E37A9C2129B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EDD39FCA-AFBB-4305-B8A3-8B78D1FF91D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a:extLst>
              <a:ext uri="{FF2B5EF4-FFF2-40B4-BE49-F238E27FC236}">
                <a16:creationId xmlns:a16="http://schemas.microsoft.com/office/drawing/2014/main" id="{8A06ECBE-1563-453E-8820-F0386B91951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3ACED-FBC9-4045-9327-524210864B37}"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0E8F20-5F43-45D9-9FD9-4C120696AF0D}" type="slidenum">
              <a:rPr lang="en-IN" smtClean="0"/>
              <a:t>5</a:t>
            </a:fld>
            <a:endParaRPr lang="en-IN"/>
          </a:p>
        </p:txBody>
      </p:sp>
    </p:spTree>
    <p:extLst>
      <p:ext uri="{BB962C8B-B14F-4D97-AF65-F5344CB8AC3E}">
        <p14:creationId xmlns:p14="http://schemas.microsoft.com/office/powerpoint/2010/main" val="3323228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5D8D7-181E-412F-B688-26EBE0561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DE7246-492F-430D-BD79-CA9DCF090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725E3A-AF88-4892-BE65-57C0486BF9E9}"/>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5" name="Footer Placeholder 4">
            <a:extLst>
              <a:ext uri="{FF2B5EF4-FFF2-40B4-BE49-F238E27FC236}">
                <a16:creationId xmlns:a16="http://schemas.microsoft.com/office/drawing/2014/main" id="{08AD2904-BC93-4F42-84FD-993D55D3E4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5538F1-D5F5-4348-A1FA-A4C3A7093878}"/>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33714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FD0B-EC61-4EFB-8EC1-302440559E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1C7EDC-4EAD-42C6-A291-09E1C32E29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C987FB-6971-4F0B-93CF-9C495A90E12F}"/>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5" name="Footer Placeholder 4">
            <a:extLst>
              <a:ext uri="{FF2B5EF4-FFF2-40B4-BE49-F238E27FC236}">
                <a16:creationId xmlns:a16="http://schemas.microsoft.com/office/drawing/2014/main" id="{8CC68820-2A82-40E5-A41F-6D555A8055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7F46FA-5A9D-44A3-A265-A460401994AC}"/>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105939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D461A7-B3F0-4807-943D-C26560D291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52ADFF-A54A-4BF3-9732-5CF194A301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39CF1D-6032-47B6-B17E-2A9EA5B06E7D}"/>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5" name="Footer Placeholder 4">
            <a:extLst>
              <a:ext uri="{FF2B5EF4-FFF2-40B4-BE49-F238E27FC236}">
                <a16:creationId xmlns:a16="http://schemas.microsoft.com/office/drawing/2014/main" id="{DFB3B627-22B4-4B30-AED2-5AC88AE64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E7BE88-AD4E-477A-B31F-570ECFCA7BE3}"/>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254842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B37B-342A-4470-8104-EFFD7D2F06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576FEEB-6215-4CDC-885B-C5CF9EE782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817C4D-7891-4F3C-B229-61D96FBB0B66}"/>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5" name="Footer Placeholder 4">
            <a:extLst>
              <a:ext uri="{FF2B5EF4-FFF2-40B4-BE49-F238E27FC236}">
                <a16:creationId xmlns:a16="http://schemas.microsoft.com/office/drawing/2014/main" id="{23DA2D1F-AD53-4C6A-A4C3-6F49075BC4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CD0840-CC37-4D38-9540-5C76C076A867}"/>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423957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EBCA-2DAF-4BC1-992D-DFE153650F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2C1D52-DB8B-4A2D-8767-13996F0396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1E1797-BE12-4C7A-8420-6345DE177527}"/>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5" name="Footer Placeholder 4">
            <a:extLst>
              <a:ext uri="{FF2B5EF4-FFF2-40B4-BE49-F238E27FC236}">
                <a16:creationId xmlns:a16="http://schemas.microsoft.com/office/drawing/2014/main" id="{BE7DE378-37B3-4D11-B1CB-FA15093DC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A6C4E9-87C8-4BB6-BB4E-6DE00768A688}"/>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326845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ECD7C-F382-43FE-904F-E07CBCEF7F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C22F45-B3B3-4C7B-8370-5A6A75206A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E2B6A6-A3AC-4A67-A9AB-EE6BEC21F5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060FC4-BEE5-4A8A-A1AE-BDAB6A13EB41}"/>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6" name="Footer Placeholder 5">
            <a:extLst>
              <a:ext uri="{FF2B5EF4-FFF2-40B4-BE49-F238E27FC236}">
                <a16:creationId xmlns:a16="http://schemas.microsoft.com/office/drawing/2014/main" id="{22515C22-E762-4CE7-80D8-149E816940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54E74C-F803-4722-B5F8-8400F17931C6}"/>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277684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BBB19-8633-4B15-847B-43040778AD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DE5202-ECFF-4C7C-9E8A-F637935F5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06A82F-331E-4D98-A075-839A5AD7D4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960A89F-3F3A-4D83-86E1-922489329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B45CF9-71DD-4AB5-BB38-4DEB07ACDC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987DAE-0510-4E41-95A9-76260A33B585}"/>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8" name="Footer Placeholder 7">
            <a:extLst>
              <a:ext uri="{FF2B5EF4-FFF2-40B4-BE49-F238E27FC236}">
                <a16:creationId xmlns:a16="http://schemas.microsoft.com/office/drawing/2014/main" id="{DBD0A24B-9B48-4958-9D92-04F7F583678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CA1EE1-3EF7-43EA-8A5B-EF650B3E6A56}"/>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212642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BFF3-5611-4B77-ACD8-C8A067BEE9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5DA4D9-CC96-46A4-AD27-36D39776C054}"/>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4" name="Footer Placeholder 3">
            <a:extLst>
              <a:ext uri="{FF2B5EF4-FFF2-40B4-BE49-F238E27FC236}">
                <a16:creationId xmlns:a16="http://schemas.microsoft.com/office/drawing/2014/main" id="{14B86D73-8F5C-4C6B-91FD-C7EDA3B834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13F8B76-21C2-4DAC-9B98-64F84F7C76DE}"/>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1243446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1B8D13-47BC-48AF-BA4A-16238D9601EA}"/>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3" name="Footer Placeholder 2">
            <a:extLst>
              <a:ext uri="{FF2B5EF4-FFF2-40B4-BE49-F238E27FC236}">
                <a16:creationId xmlns:a16="http://schemas.microsoft.com/office/drawing/2014/main" id="{3D121C43-22F2-48EC-B716-7F45595E12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D33841-082C-4CF3-A48C-58B561FB7C68}"/>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236575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B72F-08EA-4D23-A597-B84E25A080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E1E6E8-FB20-43E0-9E26-175C6685B9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1097B8-CBFC-4760-83C2-1E4B16A7C7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40A83-6737-46DD-8A22-774569F6F695}"/>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6" name="Footer Placeholder 5">
            <a:extLst>
              <a:ext uri="{FF2B5EF4-FFF2-40B4-BE49-F238E27FC236}">
                <a16:creationId xmlns:a16="http://schemas.microsoft.com/office/drawing/2014/main" id="{3F270C26-DD1A-4E85-889D-EB6719259F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446F86-BB73-4B1D-8D4C-F93BF0359491}"/>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409535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C5DCD-9141-49A0-9BC0-0619322B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8C3C57-A70E-4313-AD3A-56CDC2EFA4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45372E-4869-4F49-BE96-AD952F132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6ABF8-D188-42D6-9E35-6633F737590D}"/>
              </a:ext>
            </a:extLst>
          </p:cNvPr>
          <p:cNvSpPr>
            <a:spLocks noGrp="1"/>
          </p:cNvSpPr>
          <p:nvPr>
            <p:ph type="dt" sz="half" idx="10"/>
          </p:nvPr>
        </p:nvSpPr>
        <p:spPr/>
        <p:txBody>
          <a:bodyPr/>
          <a:lstStyle/>
          <a:p>
            <a:fld id="{0B90EC8C-5DAE-4C2D-9ED6-512A9B2775F3}" type="datetimeFigureOut">
              <a:rPr lang="en-IN" smtClean="0"/>
              <a:t>24-11-2019</a:t>
            </a:fld>
            <a:endParaRPr lang="en-IN"/>
          </a:p>
        </p:txBody>
      </p:sp>
      <p:sp>
        <p:nvSpPr>
          <p:cNvPr id="6" name="Footer Placeholder 5">
            <a:extLst>
              <a:ext uri="{FF2B5EF4-FFF2-40B4-BE49-F238E27FC236}">
                <a16:creationId xmlns:a16="http://schemas.microsoft.com/office/drawing/2014/main" id="{0382A2F0-E8AA-4FFD-8627-DF813A1AB5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B8E71C-6F7C-4B90-A662-8821246F0FE5}"/>
              </a:ext>
            </a:extLst>
          </p:cNvPr>
          <p:cNvSpPr>
            <a:spLocks noGrp="1"/>
          </p:cNvSpPr>
          <p:nvPr>
            <p:ph type="sldNum" sz="quarter" idx="12"/>
          </p:nvPr>
        </p:nvSpPr>
        <p:spPr/>
        <p:txBody>
          <a:bodyPr/>
          <a:lstStyle/>
          <a:p>
            <a:fld id="{04F4780E-06C3-4ADD-BC0C-B7DA800A581B}" type="slidenum">
              <a:rPr lang="en-IN" smtClean="0"/>
              <a:t>‹#›</a:t>
            </a:fld>
            <a:endParaRPr lang="en-IN"/>
          </a:p>
        </p:txBody>
      </p:sp>
    </p:spTree>
    <p:extLst>
      <p:ext uri="{BB962C8B-B14F-4D97-AF65-F5344CB8AC3E}">
        <p14:creationId xmlns:p14="http://schemas.microsoft.com/office/powerpoint/2010/main" val="218276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756C34-294E-401A-9375-9FC0E9E9AF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C7449B-27BC-4CF4-B8A3-0DFE4E263B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33356F-75A0-49C5-9B36-48CCBEEE11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0EC8C-5DAE-4C2D-9ED6-512A9B2775F3}" type="datetimeFigureOut">
              <a:rPr lang="en-IN" smtClean="0"/>
              <a:t>24-11-2019</a:t>
            </a:fld>
            <a:endParaRPr lang="en-IN"/>
          </a:p>
        </p:txBody>
      </p:sp>
      <p:sp>
        <p:nvSpPr>
          <p:cNvPr id="5" name="Footer Placeholder 4">
            <a:extLst>
              <a:ext uri="{FF2B5EF4-FFF2-40B4-BE49-F238E27FC236}">
                <a16:creationId xmlns:a16="http://schemas.microsoft.com/office/drawing/2014/main" id="{12451910-D8D0-4057-A23F-00B15B802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5C2AE3-930C-4352-AA34-B5B4FED05B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F4780E-06C3-4ADD-BC0C-B7DA800A581B}" type="slidenum">
              <a:rPr lang="en-IN" smtClean="0"/>
              <a:t>‹#›</a:t>
            </a:fld>
            <a:endParaRPr lang="en-IN"/>
          </a:p>
        </p:txBody>
      </p:sp>
    </p:spTree>
    <p:extLst>
      <p:ext uri="{BB962C8B-B14F-4D97-AF65-F5344CB8AC3E}">
        <p14:creationId xmlns:p14="http://schemas.microsoft.com/office/powerpoint/2010/main" val="2897119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074BC-C36C-4370-AC0E-F845871EE83E}"/>
              </a:ext>
            </a:extLst>
          </p:cNvPr>
          <p:cNvSpPr>
            <a:spLocks noGrp="1"/>
          </p:cNvSpPr>
          <p:nvPr>
            <p:ph type="ctrTitle"/>
          </p:nvPr>
        </p:nvSpPr>
        <p:spPr/>
        <p:txBody>
          <a:bodyPr/>
          <a:lstStyle/>
          <a:p>
            <a:r>
              <a:rPr lang="en-IN" dirty="0">
                <a:latin typeface="Bahnschrift SemiBold SemiConden" panose="020B0502040204020203" pitchFamily="34" charset="0"/>
              </a:rPr>
              <a:t>Introduction to Data Science Project</a:t>
            </a:r>
          </a:p>
        </p:txBody>
      </p:sp>
      <p:sp>
        <p:nvSpPr>
          <p:cNvPr id="5" name="Subtitle 4">
            <a:extLst>
              <a:ext uri="{FF2B5EF4-FFF2-40B4-BE49-F238E27FC236}">
                <a16:creationId xmlns:a16="http://schemas.microsoft.com/office/drawing/2014/main" id="{8D092D6C-E274-4B30-8474-4E44D6CD638A}"/>
              </a:ext>
            </a:extLst>
          </p:cNvPr>
          <p:cNvSpPr>
            <a:spLocks noGrp="1"/>
          </p:cNvSpPr>
          <p:nvPr>
            <p:ph type="subTitle" idx="1"/>
          </p:nvPr>
        </p:nvSpPr>
        <p:spPr>
          <a:xfrm>
            <a:off x="1524000" y="4348798"/>
            <a:ext cx="9144000" cy="1655762"/>
          </a:xfrm>
        </p:spPr>
        <p:txBody>
          <a:bodyPr>
            <a:normAutofit fontScale="70000" lnSpcReduction="20000"/>
          </a:bodyPr>
          <a:lstStyle/>
          <a:p>
            <a:r>
              <a:rPr lang="en-IN" sz="3600" dirty="0"/>
              <a:t>BY-</a:t>
            </a:r>
          </a:p>
          <a:p>
            <a:r>
              <a:rPr lang="en-IN" sz="3600" dirty="0" err="1"/>
              <a:t>Ayush</a:t>
            </a:r>
            <a:r>
              <a:rPr lang="en-IN" sz="3600" dirty="0"/>
              <a:t> Kuruvilla (PES2201800509)</a:t>
            </a:r>
          </a:p>
          <a:p>
            <a:r>
              <a:rPr lang="en-IN" sz="3600" dirty="0"/>
              <a:t>Isha Arora (PES2201800130)</a:t>
            </a:r>
          </a:p>
          <a:p>
            <a:r>
              <a:rPr lang="en-IN" sz="3600" dirty="0" err="1"/>
              <a:t>Ayushi</a:t>
            </a:r>
            <a:r>
              <a:rPr lang="en-IN" sz="3600" dirty="0"/>
              <a:t> Agarwal (PES2201800053)</a:t>
            </a:r>
          </a:p>
        </p:txBody>
      </p:sp>
    </p:spTree>
    <p:extLst>
      <p:ext uri="{BB962C8B-B14F-4D97-AF65-F5344CB8AC3E}">
        <p14:creationId xmlns:p14="http://schemas.microsoft.com/office/powerpoint/2010/main" val="4070612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BF23C8-52CC-447A-A7F8-DCD34836D4FF}"/>
              </a:ext>
            </a:extLst>
          </p:cNvPr>
          <p:cNvSpPr>
            <a:spLocks noGrp="1"/>
          </p:cNvSpPr>
          <p:nvPr>
            <p:ph type="title"/>
          </p:nvPr>
        </p:nvSpPr>
        <p:spPr/>
        <p:txBody>
          <a:bodyPr/>
          <a:lstStyle/>
          <a:p>
            <a:r>
              <a:rPr lang="en-US" dirty="0"/>
              <a:t>Data interpolation</a:t>
            </a:r>
            <a:endParaRPr lang="en-IN" dirty="0"/>
          </a:p>
        </p:txBody>
      </p:sp>
      <p:pic>
        <p:nvPicPr>
          <p:cNvPr id="4" name="Picture Placeholder 5">
            <a:extLst>
              <a:ext uri="{FF2B5EF4-FFF2-40B4-BE49-F238E27FC236}">
                <a16:creationId xmlns:a16="http://schemas.microsoft.com/office/drawing/2014/main" id="{00D21B7D-D7D1-40FB-9EB0-900ADE56B47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6737" y="1968996"/>
            <a:ext cx="5296299" cy="2979167"/>
          </a:xfrm>
        </p:spPr>
      </p:pic>
      <p:pic>
        <p:nvPicPr>
          <p:cNvPr id="6" name="Picture Placeholder 5">
            <a:extLst>
              <a:ext uri="{FF2B5EF4-FFF2-40B4-BE49-F238E27FC236}">
                <a16:creationId xmlns:a16="http://schemas.microsoft.com/office/drawing/2014/main" id="{24E50BBE-E34A-4EDB-8776-7965D7641F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69434" y="1985738"/>
            <a:ext cx="5296299" cy="2979167"/>
          </a:xfrm>
        </p:spPr>
      </p:pic>
    </p:spTree>
    <p:extLst>
      <p:ext uri="{BB962C8B-B14F-4D97-AF65-F5344CB8AC3E}">
        <p14:creationId xmlns:p14="http://schemas.microsoft.com/office/powerpoint/2010/main" val="2691207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4D6A8-85B5-40A0-81F2-EA79CDEBBCC2}"/>
              </a:ext>
            </a:extLst>
          </p:cNvPr>
          <p:cNvSpPr>
            <a:spLocks noGrp="1"/>
          </p:cNvSpPr>
          <p:nvPr>
            <p:ph type="title"/>
          </p:nvPr>
        </p:nvSpPr>
        <p:spPr/>
        <p:txBody>
          <a:bodyPr/>
          <a:lstStyle/>
          <a:p>
            <a:r>
              <a:rPr lang="en-IN" dirty="0"/>
              <a:t>Data Visualisation</a:t>
            </a:r>
          </a:p>
        </p:txBody>
      </p:sp>
      <p:sp>
        <p:nvSpPr>
          <p:cNvPr id="9" name="Content Placeholder 8">
            <a:extLst>
              <a:ext uri="{FF2B5EF4-FFF2-40B4-BE49-F238E27FC236}">
                <a16:creationId xmlns:a16="http://schemas.microsoft.com/office/drawing/2014/main" id="{9E5AA1B2-46E0-4DD3-87D2-E5E66E64DEBB}"/>
              </a:ext>
            </a:extLst>
          </p:cNvPr>
          <p:cNvSpPr>
            <a:spLocks noGrp="1"/>
          </p:cNvSpPr>
          <p:nvPr>
            <p:ph sz="half" idx="1"/>
          </p:nvPr>
        </p:nvSpPr>
        <p:spPr/>
        <p:txBody>
          <a:bodyPr/>
          <a:lstStyle/>
          <a:p>
            <a:r>
              <a:rPr lang="en-US" b="1" dirty="0"/>
              <a:t>Data</a:t>
            </a:r>
            <a:r>
              <a:rPr lang="en-US" dirty="0"/>
              <a:t> visualization is the graphical representation of information and </a:t>
            </a:r>
            <a:r>
              <a:rPr lang="en-US" b="1" dirty="0"/>
              <a:t>data</a:t>
            </a:r>
            <a:r>
              <a:rPr lang="en-US" dirty="0"/>
              <a:t>. By using visual elements like charts, graphs, and maps, </a:t>
            </a:r>
            <a:r>
              <a:rPr lang="en-US" b="1" dirty="0"/>
              <a:t>data</a:t>
            </a:r>
            <a:r>
              <a:rPr lang="en-US" dirty="0"/>
              <a:t> visualization tools provide an accessible way to see and understand trends, outliers, and patterns in </a:t>
            </a:r>
            <a:r>
              <a:rPr lang="en-US" b="1" dirty="0"/>
              <a:t>data</a:t>
            </a:r>
            <a:r>
              <a:rPr lang="en-US" dirty="0"/>
              <a:t>.</a:t>
            </a:r>
            <a:endParaRPr lang="en-IN" dirty="0"/>
          </a:p>
        </p:txBody>
      </p:sp>
      <p:pic>
        <p:nvPicPr>
          <p:cNvPr id="11" name="Picture Placeholder 5">
            <a:extLst>
              <a:ext uri="{FF2B5EF4-FFF2-40B4-BE49-F238E27FC236}">
                <a16:creationId xmlns:a16="http://schemas.microsoft.com/office/drawing/2014/main" id="{F26C14AD-AEB0-45BC-8D9D-B4478779DA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72202" y="1690688"/>
            <a:ext cx="5871634" cy="3302793"/>
          </a:xfrm>
          <a:prstGeom prst="rect">
            <a:avLst/>
          </a:prstGeom>
        </p:spPr>
      </p:pic>
    </p:spTree>
    <p:extLst>
      <p:ext uri="{BB962C8B-B14F-4D97-AF65-F5344CB8AC3E}">
        <p14:creationId xmlns:p14="http://schemas.microsoft.com/office/powerpoint/2010/main" val="4029079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A20C3A-8381-42EA-9C15-BAE8E723D2BE}"/>
              </a:ext>
            </a:extLst>
          </p:cNvPr>
          <p:cNvSpPr>
            <a:spLocks noGrp="1"/>
          </p:cNvSpPr>
          <p:nvPr>
            <p:ph type="title"/>
          </p:nvPr>
        </p:nvSpPr>
        <p:spPr/>
        <p:txBody>
          <a:bodyPr/>
          <a:lstStyle/>
          <a:p>
            <a:r>
              <a:rPr lang="en-IN" dirty="0"/>
              <a:t>Top gold medal sports</a:t>
            </a:r>
          </a:p>
        </p:txBody>
      </p:sp>
      <p:pic>
        <p:nvPicPr>
          <p:cNvPr id="8" name="Picture Placeholder 5">
            <a:extLst>
              <a:ext uri="{FF2B5EF4-FFF2-40B4-BE49-F238E27FC236}">
                <a16:creationId xmlns:a16="http://schemas.microsoft.com/office/drawing/2014/main" id="{D9FCA527-5003-4593-9E5B-A2BC8CEAA86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79588" y="2286001"/>
            <a:ext cx="5640212" cy="3172618"/>
          </a:xfrm>
        </p:spPr>
      </p:pic>
      <p:pic>
        <p:nvPicPr>
          <p:cNvPr id="9" name="Picture Placeholder 5">
            <a:extLst>
              <a:ext uri="{FF2B5EF4-FFF2-40B4-BE49-F238E27FC236}">
                <a16:creationId xmlns:a16="http://schemas.microsoft.com/office/drawing/2014/main" id="{A65A7EA0-6D59-482D-AEB1-4579C8EDD3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99807" y="2286001"/>
            <a:ext cx="5486400" cy="3086099"/>
          </a:xfrm>
        </p:spPr>
      </p:pic>
    </p:spTree>
    <p:extLst>
      <p:ext uri="{BB962C8B-B14F-4D97-AF65-F5344CB8AC3E}">
        <p14:creationId xmlns:p14="http://schemas.microsoft.com/office/powerpoint/2010/main" val="3167551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5276E40-ACC0-49AB-B863-73055FBF177E}"/>
              </a:ext>
            </a:extLst>
          </p:cNvPr>
          <p:cNvSpPr>
            <a:spLocks noGrp="1"/>
          </p:cNvSpPr>
          <p:nvPr>
            <p:ph type="title"/>
          </p:nvPr>
        </p:nvSpPr>
        <p:spPr/>
        <p:txBody>
          <a:bodyPr/>
          <a:lstStyle/>
          <a:p>
            <a:r>
              <a:rPr lang="en-IN" dirty="0"/>
              <a:t>Distribution of athletes according to age</a:t>
            </a:r>
          </a:p>
        </p:txBody>
      </p:sp>
      <p:pic>
        <p:nvPicPr>
          <p:cNvPr id="11" name="Picture Placeholder 5">
            <a:extLst>
              <a:ext uri="{FF2B5EF4-FFF2-40B4-BE49-F238E27FC236}">
                <a16:creationId xmlns:a16="http://schemas.microsoft.com/office/drawing/2014/main" id="{28A7C6F2-6BC7-4A0E-A676-DEC302B81F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2822047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4E3B-0EC0-4FCA-9C11-628CF0AB8586}"/>
              </a:ext>
            </a:extLst>
          </p:cNvPr>
          <p:cNvSpPr>
            <a:spLocks noGrp="1"/>
          </p:cNvSpPr>
          <p:nvPr>
            <p:ph type="title"/>
          </p:nvPr>
        </p:nvSpPr>
        <p:spPr/>
        <p:txBody>
          <a:bodyPr/>
          <a:lstStyle/>
          <a:p>
            <a:r>
              <a:rPr lang="en-IN" dirty="0">
                <a:latin typeface="Britannic Bold" panose="020B0903060703020204" pitchFamily="34" charset="0"/>
                <a:cs typeface="Aharoni" panose="02010803020104030203" pitchFamily="2" charset="-79"/>
              </a:rPr>
              <a:t>Hypothesis testing</a:t>
            </a:r>
          </a:p>
        </p:txBody>
      </p:sp>
      <p:sp>
        <p:nvSpPr>
          <p:cNvPr id="10" name="Content Placeholder 9">
            <a:extLst>
              <a:ext uri="{FF2B5EF4-FFF2-40B4-BE49-F238E27FC236}">
                <a16:creationId xmlns:a16="http://schemas.microsoft.com/office/drawing/2014/main" id="{54861492-CD76-47DC-8FB8-86D717EB2352}"/>
              </a:ext>
            </a:extLst>
          </p:cNvPr>
          <p:cNvSpPr>
            <a:spLocks noGrp="1"/>
          </p:cNvSpPr>
          <p:nvPr>
            <p:ph idx="4294967295"/>
          </p:nvPr>
        </p:nvSpPr>
        <p:spPr>
          <a:xfrm>
            <a:off x="750094" y="1918494"/>
            <a:ext cx="10515600" cy="4351338"/>
          </a:xfrm>
        </p:spPr>
        <p:txBody>
          <a:bodyPr/>
          <a:lstStyle/>
          <a:p>
            <a:r>
              <a:rPr lang="en-US" b="1" dirty="0"/>
              <a:t>Hypothesis testing</a:t>
            </a:r>
            <a:r>
              <a:rPr lang="en-US" dirty="0"/>
              <a:t> is used to infer the result of a </a:t>
            </a:r>
            <a:r>
              <a:rPr lang="en-US" b="1" dirty="0"/>
              <a:t>hypothesis</a:t>
            </a:r>
            <a:r>
              <a:rPr lang="en-US" dirty="0"/>
              <a:t> performed on sample data from a larger population. the </a:t>
            </a:r>
            <a:r>
              <a:rPr lang="en-US" b="1" dirty="0"/>
              <a:t>test</a:t>
            </a:r>
            <a:r>
              <a:rPr lang="en-US" dirty="0"/>
              <a:t> tells the analyst whether or not his primary </a:t>
            </a:r>
            <a:r>
              <a:rPr lang="en-US" b="1" dirty="0"/>
              <a:t>hypothesis</a:t>
            </a:r>
            <a:r>
              <a:rPr lang="en-US" dirty="0"/>
              <a:t> is true. Statistical analysts </a:t>
            </a:r>
            <a:r>
              <a:rPr lang="en-US" b="1" dirty="0"/>
              <a:t>test</a:t>
            </a:r>
            <a:r>
              <a:rPr lang="en-US" dirty="0"/>
              <a:t> a </a:t>
            </a:r>
            <a:r>
              <a:rPr lang="en-US" b="1" dirty="0"/>
              <a:t>hypothesis</a:t>
            </a:r>
            <a:r>
              <a:rPr lang="en-US" dirty="0"/>
              <a:t> by measuring and examining a random sample of the population being analyzed.</a:t>
            </a:r>
            <a:endParaRPr lang="en-IN" dirty="0"/>
          </a:p>
        </p:txBody>
      </p:sp>
    </p:spTree>
    <p:extLst>
      <p:ext uri="{BB962C8B-B14F-4D97-AF65-F5344CB8AC3E}">
        <p14:creationId xmlns:p14="http://schemas.microsoft.com/office/powerpoint/2010/main" val="3892453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25FA5B-E758-4D82-BEF8-92BEB907828C}"/>
              </a:ext>
            </a:extLst>
          </p:cNvPr>
          <p:cNvSpPr>
            <a:spLocks noGrp="1"/>
          </p:cNvSpPr>
          <p:nvPr>
            <p:ph type="title"/>
          </p:nvPr>
        </p:nvSpPr>
        <p:spPr/>
        <p:txBody>
          <a:bodyPr/>
          <a:lstStyle/>
          <a:p>
            <a:r>
              <a:rPr lang="en-IN" dirty="0">
                <a:latin typeface="Aharoni" panose="02010803020104030203" pitchFamily="2" charset="-79"/>
                <a:cs typeface="Aharoni" panose="02010803020104030203" pitchFamily="2" charset="-79"/>
              </a:rPr>
              <a:t>Hypothesis</a:t>
            </a:r>
            <a:r>
              <a:rPr lang="en-IN" dirty="0"/>
              <a:t> testing and user defined function</a:t>
            </a:r>
          </a:p>
        </p:txBody>
      </p:sp>
      <p:pic>
        <p:nvPicPr>
          <p:cNvPr id="12" name="Picture Placeholder 5">
            <a:extLst>
              <a:ext uri="{FF2B5EF4-FFF2-40B4-BE49-F238E27FC236}">
                <a16:creationId xmlns:a16="http://schemas.microsoft.com/office/drawing/2014/main" id="{C53FAD2F-4337-4C37-A735-E1508356CBB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28789" y="1725712"/>
            <a:ext cx="8235068" cy="4632226"/>
          </a:xfrm>
        </p:spPr>
      </p:pic>
    </p:spTree>
    <p:extLst>
      <p:ext uri="{BB962C8B-B14F-4D97-AF65-F5344CB8AC3E}">
        <p14:creationId xmlns:p14="http://schemas.microsoft.com/office/powerpoint/2010/main" val="190177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270BC0-7CE7-455D-AB4B-5962DD45DD49}"/>
              </a:ext>
            </a:extLst>
          </p:cNvPr>
          <p:cNvSpPr>
            <a:spLocks noGrp="1"/>
          </p:cNvSpPr>
          <p:nvPr>
            <p:ph type="title"/>
          </p:nvPr>
        </p:nvSpPr>
        <p:spPr/>
        <p:txBody>
          <a:bodyPr/>
          <a:lstStyle/>
          <a:p>
            <a:r>
              <a:rPr lang="en-IN" dirty="0">
                <a:latin typeface="Aharoni" panose="02010803020104030203" pitchFamily="2" charset="-79"/>
                <a:cs typeface="Aharoni" panose="02010803020104030203" pitchFamily="2" charset="-79"/>
              </a:rPr>
              <a:t>First hypothesis -  Dependency   of sport on age</a:t>
            </a:r>
          </a:p>
        </p:txBody>
      </p:sp>
      <p:sp>
        <p:nvSpPr>
          <p:cNvPr id="6" name="Content Placeholder 5">
            <a:extLst>
              <a:ext uri="{FF2B5EF4-FFF2-40B4-BE49-F238E27FC236}">
                <a16:creationId xmlns:a16="http://schemas.microsoft.com/office/drawing/2014/main" id="{4EC5B4FD-5367-4203-880E-E2936003B28F}"/>
              </a:ext>
            </a:extLst>
          </p:cNvPr>
          <p:cNvSpPr>
            <a:spLocks noGrp="1"/>
          </p:cNvSpPr>
          <p:nvPr>
            <p:ph sz="half" idx="1"/>
          </p:nvPr>
        </p:nvSpPr>
        <p:spPr/>
        <p:txBody>
          <a:bodyPr/>
          <a:lstStyle/>
          <a:p>
            <a:r>
              <a:rPr lang="en-IN" dirty="0">
                <a:latin typeface="Abadi" panose="020B0604020202020204" pitchFamily="34" charset="0"/>
              </a:rPr>
              <a:t>NULL hypothesis- sports does not depend</a:t>
            </a:r>
          </a:p>
          <a:p>
            <a:endParaRPr lang="en-IN" dirty="0">
              <a:latin typeface="Abadi" panose="020B0604020202020204" pitchFamily="34" charset="0"/>
            </a:endParaRPr>
          </a:p>
          <a:p>
            <a:endParaRPr lang="en-IN" dirty="0">
              <a:latin typeface="Abadi" panose="020B0604020202020204" pitchFamily="34" charset="0"/>
            </a:endParaRPr>
          </a:p>
          <a:p>
            <a:endParaRPr lang="en-IN" dirty="0">
              <a:latin typeface="Abadi" panose="020B0604020202020204" pitchFamily="34" charset="0"/>
            </a:endParaRPr>
          </a:p>
          <a:p>
            <a:r>
              <a:rPr lang="en-IN" dirty="0">
                <a:latin typeface="Abadi" panose="020B0604020202020204" pitchFamily="34" charset="0"/>
              </a:rPr>
              <a:t>Alternate hypothesis- sports does depend on age</a:t>
            </a:r>
          </a:p>
        </p:txBody>
      </p:sp>
      <p:pic>
        <p:nvPicPr>
          <p:cNvPr id="15" name="Picture Placeholder 5">
            <a:extLst>
              <a:ext uri="{FF2B5EF4-FFF2-40B4-BE49-F238E27FC236}">
                <a16:creationId xmlns:a16="http://schemas.microsoft.com/office/drawing/2014/main" id="{F1969935-65D5-4E5F-88D3-29E945BF2C3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913967" y="1825625"/>
            <a:ext cx="6050847" cy="3403600"/>
          </a:xfrm>
          <a:prstGeom prst="rect">
            <a:avLst/>
          </a:prstGeom>
        </p:spPr>
      </p:pic>
    </p:spTree>
    <p:extLst>
      <p:ext uri="{BB962C8B-B14F-4D97-AF65-F5344CB8AC3E}">
        <p14:creationId xmlns:p14="http://schemas.microsoft.com/office/powerpoint/2010/main" val="556114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C938E8-D5E1-4E30-9DAE-7107EB556E70}"/>
              </a:ext>
            </a:extLst>
          </p:cNvPr>
          <p:cNvSpPr>
            <a:spLocks noGrp="1"/>
          </p:cNvSpPr>
          <p:nvPr>
            <p:ph type="title"/>
          </p:nvPr>
        </p:nvSpPr>
        <p:spPr/>
        <p:txBody>
          <a:bodyPr/>
          <a:lstStyle/>
          <a:p>
            <a:r>
              <a:rPr lang="en-IN" dirty="0">
                <a:latin typeface="Aharoni" panose="02010803020104030203" pitchFamily="2" charset="-79"/>
                <a:cs typeface="Aharoni" panose="02010803020104030203" pitchFamily="2" charset="-79"/>
              </a:rPr>
              <a:t>Second hypothesis-  team dependency of sport</a:t>
            </a:r>
          </a:p>
        </p:txBody>
      </p:sp>
      <p:sp>
        <p:nvSpPr>
          <p:cNvPr id="5" name="Content Placeholder 4">
            <a:extLst>
              <a:ext uri="{FF2B5EF4-FFF2-40B4-BE49-F238E27FC236}">
                <a16:creationId xmlns:a16="http://schemas.microsoft.com/office/drawing/2014/main" id="{0516352D-3928-4AC3-BDFC-4815F92AB36D}"/>
              </a:ext>
            </a:extLst>
          </p:cNvPr>
          <p:cNvSpPr>
            <a:spLocks noGrp="1"/>
          </p:cNvSpPr>
          <p:nvPr>
            <p:ph sz="half" idx="1"/>
          </p:nvPr>
        </p:nvSpPr>
        <p:spPr/>
        <p:txBody>
          <a:bodyPr/>
          <a:lstStyle/>
          <a:p>
            <a:endParaRPr lang="en-IN" dirty="0"/>
          </a:p>
          <a:p>
            <a:r>
              <a:rPr lang="en-IN" dirty="0"/>
              <a:t>Null hypothesis- Sports does not depend on team</a:t>
            </a:r>
          </a:p>
          <a:p>
            <a:endParaRPr lang="en-IN" dirty="0"/>
          </a:p>
          <a:p>
            <a:endParaRPr lang="en-IN" dirty="0"/>
          </a:p>
          <a:p>
            <a:r>
              <a:rPr lang="en-IN" dirty="0"/>
              <a:t>Alternate hypothesis –   Sports does depend on team</a:t>
            </a:r>
          </a:p>
        </p:txBody>
      </p:sp>
      <p:pic>
        <p:nvPicPr>
          <p:cNvPr id="11" name="Picture Placeholder 5">
            <a:extLst>
              <a:ext uri="{FF2B5EF4-FFF2-40B4-BE49-F238E27FC236}">
                <a16:creationId xmlns:a16="http://schemas.microsoft.com/office/drawing/2014/main" id="{4D2F9816-DF02-4826-9789-C3CF2DA8D3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938218" y="2057401"/>
            <a:ext cx="6159503" cy="3464719"/>
          </a:xfrm>
        </p:spPr>
      </p:pic>
    </p:spTree>
    <p:extLst>
      <p:ext uri="{BB962C8B-B14F-4D97-AF65-F5344CB8AC3E}">
        <p14:creationId xmlns:p14="http://schemas.microsoft.com/office/powerpoint/2010/main" val="1894220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C8F38-B4A8-4675-B430-2642BD6E1B67}"/>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Correlation</a:t>
            </a:r>
            <a:r>
              <a:rPr lang="en-US" dirty="0"/>
              <a:t> </a:t>
            </a:r>
            <a:endParaRPr lang="en-IN" dirty="0"/>
          </a:p>
        </p:txBody>
      </p:sp>
      <p:sp>
        <p:nvSpPr>
          <p:cNvPr id="5" name="Content Placeholder 4">
            <a:extLst>
              <a:ext uri="{FF2B5EF4-FFF2-40B4-BE49-F238E27FC236}">
                <a16:creationId xmlns:a16="http://schemas.microsoft.com/office/drawing/2014/main" id="{90299243-D671-47CE-8192-0B5BBC7CFEF8}"/>
              </a:ext>
            </a:extLst>
          </p:cNvPr>
          <p:cNvSpPr>
            <a:spLocks noGrp="1"/>
          </p:cNvSpPr>
          <p:nvPr>
            <p:ph idx="1"/>
          </p:nvPr>
        </p:nvSpPr>
        <p:spPr/>
        <p:txBody>
          <a:bodyPr>
            <a:normAutofit fontScale="85000" lnSpcReduction="20000"/>
          </a:bodyPr>
          <a:lstStyle/>
          <a:p>
            <a:pPr marL="0" indent="0">
              <a:buNone/>
            </a:pPr>
            <a:r>
              <a:rPr lang="en-US" sz="3600" dirty="0"/>
              <a:t>In statistics, dependence or association in any statistical relationship, whether causal or not, between two random variables or bivariate data. In the broadest sense correlation is any statistical association, though it commonly refers to the degree to which a pair of variables are linearly related</a:t>
            </a:r>
            <a:r>
              <a:rPr lang="en-US" dirty="0"/>
              <a:t>.  </a:t>
            </a:r>
          </a:p>
          <a:p>
            <a:pPr marL="0" indent="0">
              <a:buNone/>
            </a:pPr>
            <a:endParaRPr lang="en-US" dirty="0"/>
          </a:p>
          <a:p>
            <a:pPr marL="0" indent="0">
              <a:buNone/>
            </a:pPr>
            <a:r>
              <a:rPr lang="en-US" sz="3500" b="1" dirty="0"/>
              <a:t>Correlation</a:t>
            </a:r>
            <a:r>
              <a:rPr lang="en-US" sz="3500" dirty="0"/>
              <a:t> is used to describe how data sets are related to one another. Correlation can be seen when two sets of data are graphed on a </a:t>
            </a:r>
            <a:r>
              <a:rPr lang="en-US" sz="3500" b="1" dirty="0"/>
              <a:t>scatter plot</a:t>
            </a:r>
            <a:r>
              <a:rPr lang="en-US" sz="3500" dirty="0"/>
              <a:t>, which is a graph with an X and Y axis and dots representing the data points.</a:t>
            </a:r>
          </a:p>
          <a:p>
            <a:pPr marL="0" indent="0">
              <a:buNone/>
            </a:pPr>
            <a:br>
              <a:rPr lang="en-US" dirty="0"/>
            </a:br>
            <a:r>
              <a:rPr lang="en-US" dirty="0"/>
              <a:t>     </a:t>
            </a:r>
            <a:endParaRPr lang="en-IN" dirty="0"/>
          </a:p>
        </p:txBody>
      </p:sp>
    </p:spTree>
    <p:extLst>
      <p:ext uri="{BB962C8B-B14F-4D97-AF65-F5344CB8AC3E}">
        <p14:creationId xmlns:p14="http://schemas.microsoft.com/office/powerpoint/2010/main" val="1970341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DABB92-3AA0-45BC-A879-6776ECAF4BF6}"/>
              </a:ext>
            </a:extLst>
          </p:cNvPr>
          <p:cNvSpPr>
            <a:spLocks noGrp="1"/>
          </p:cNvSpPr>
          <p:nvPr>
            <p:ph type="title"/>
          </p:nvPr>
        </p:nvSpPr>
        <p:spPr/>
        <p:txBody>
          <a:bodyPr>
            <a:normAutofit/>
          </a:bodyPr>
          <a:lstStyle/>
          <a:p>
            <a:r>
              <a:rPr lang="en-US" sz="4800" dirty="0">
                <a:latin typeface="Aharoni" panose="02010803020104030203" pitchFamily="2" charset="-79"/>
                <a:cs typeface="Aharoni" panose="02010803020104030203" pitchFamily="2" charset="-79"/>
              </a:rPr>
              <a:t>Types of correlation</a:t>
            </a:r>
            <a:endParaRPr lang="en-IN" sz="4800" dirty="0">
              <a:latin typeface="Aharoni" panose="02010803020104030203" pitchFamily="2" charset="-79"/>
              <a:cs typeface="Aharoni" panose="02010803020104030203" pitchFamily="2" charset="-79"/>
            </a:endParaRPr>
          </a:p>
        </p:txBody>
      </p:sp>
      <p:sp>
        <p:nvSpPr>
          <p:cNvPr id="8" name="Content Placeholder 7">
            <a:extLst>
              <a:ext uri="{FF2B5EF4-FFF2-40B4-BE49-F238E27FC236}">
                <a16:creationId xmlns:a16="http://schemas.microsoft.com/office/drawing/2014/main" id="{C9E81FF0-EAB1-4B50-925D-FE71C3802120}"/>
              </a:ext>
            </a:extLst>
          </p:cNvPr>
          <p:cNvSpPr>
            <a:spLocks noGrp="1"/>
          </p:cNvSpPr>
          <p:nvPr>
            <p:ph idx="1"/>
          </p:nvPr>
        </p:nvSpPr>
        <p:spPr/>
        <p:txBody>
          <a:bodyPr>
            <a:normAutofit/>
          </a:bodyPr>
          <a:lstStyle/>
          <a:p>
            <a:pPr marL="0" indent="0">
              <a:buNone/>
            </a:pPr>
            <a:r>
              <a:rPr lang="en-US" sz="3600" dirty="0">
                <a:latin typeface="Aharoni" panose="02010803020104030203" pitchFamily="2" charset="-79"/>
                <a:cs typeface="Aharoni" panose="02010803020104030203" pitchFamily="2" charset="-79"/>
              </a:rPr>
              <a:t>Three types of correlation-</a:t>
            </a:r>
          </a:p>
          <a:p>
            <a:r>
              <a:rPr lang="en-US" sz="3600" dirty="0"/>
              <a:t>Positive correlation</a:t>
            </a:r>
          </a:p>
          <a:p>
            <a:r>
              <a:rPr lang="en-US" sz="3600" dirty="0"/>
              <a:t>Negative correlation</a:t>
            </a:r>
          </a:p>
          <a:p>
            <a:r>
              <a:rPr lang="en-US" sz="3600" dirty="0"/>
              <a:t>No correlation</a:t>
            </a:r>
          </a:p>
          <a:p>
            <a:r>
              <a:rPr lang="en-US" sz="3600" dirty="0"/>
              <a:t>Strong (+/-) correlation</a:t>
            </a:r>
          </a:p>
          <a:p>
            <a:r>
              <a:rPr lang="en-US" sz="3600" dirty="0"/>
              <a:t>Weak (+/-) correlation</a:t>
            </a:r>
          </a:p>
          <a:p>
            <a:r>
              <a:rPr lang="en-US" sz="3600" dirty="0"/>
              <a:t>Perfect correlation</a:t>
            </a:r>
            <a:endParaRPr lang="en-IN" sz="3600" dirty="0"/>
          </a:p>
        </p:txBody>
      </p:sp>
    </p:spTree>
    <p:extLst>
      <p:ext uri="{BB962C8B-B14F-4D97-AF65-F5344CB8AC3E}">
        <p14:creationId xmlns:p14="http://schemas.microsoft.com/office/powerpoint/2010/main" val="2561711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18842-CF97-403B-B186-C382D54BDF28}"/>
              </a:ext>
            </a:extLst>
          </p:cNvPr>
          <p:cNvSpPr>
            <a:spLocks noGrp="1"/>
          </p:cNvSpPr>
          <p:nvPr>
            <p:ph type="title"/>
          </p:nvPr>
        </p:nvSpPr>
        <p:spPr/>
        <p:txBody>
          <a:bodyPr/>
          <a:lstStyle/>
          <a:p>
            <a:r>
              <a:rPr lang="en-IN" dirty="0">
                <a:latin typeface="Bahnschrift SemiBold SemiConden" panose="020B0502040204020203" pitchFamily="34" charset="0"/>
              </a:rPr>
              <a:t>DATA CLEANING</a:t>
            </a:r>
          </a:p>
        </p:txBody>
      </p:sp>
      <p:sp>
        <p:nvSpPr>
          <p:cNvPr id="5" name="Content Placeholder 4">
            <a:extLst>
              <a:ext uri="{FF2B5EF4-FFF2-40B4-BE49-F238E27FC236}">
                <a16:creationId xmlns:a16="http://schemas.microsoft.com/office/drawing/2014/main" id="{D7022211-DA05-448F-9B72-3A8484662BB5}"/>
              </a:ext>
            </a:extLst>
          </p:cNvPr>
          <p:cNvSpPr>
            <a:spLocks noGrp="1"/>
          </p:cNvSpPr>
          <p:nvPr>
            <p:ph idx="1"/>
          </p:nvPr>
        </p:nvSpPr>
        <p:spPr/>
        <p:txBody>
          <a:bodyPr/>
          <a:lstStyle/>
          <a:p>
            <a:r>
              <a:rPr lang="en-US" dirty="0"/>
              <a:t>Data cleaning is the process of detecting and correcting corrupt or inaccurate records from a record set, table, or database and refers to identifying incomplete, incorrect, inaccurate or irrelevant parts of the data and then replacing, modifying, or deleting the dirty or coarse data.</a:t>
            </a:r>
          </a:p>
          <a:p>
            <a:r>
              <a:rPr lang="en-IN" dirty="0"/>
              <a:t>All the </a:t>
            </a:r>
            <a:r>
              <a:rPr lang="en-IN" dirty="0" err="1"/>
              <a:t>NaN’s</a:t>
            </a:r>
            <a:r>
              <a:rPr lang="en-IN" dirty="0"/>
              <a:t> for categorical columns to be replaced with its previous row values</a:t>
            </a:r>
          </a:p>
          <a:p>
            <a:r>
              <a:rPr lang="en-IN" dirty="0"/>
              <a:t>All the </a:t>
            </a:r>
            <a:r>
              <a:rPr lang="en-IN" dirty="0" err="1"/>
              <a:t>NaN’s</a:t>
            </a:r>
            <a:r>
              <a:rPr lang="en-IN" dirty="0"/>
              <a:t> for numerical columns to be replaced with average of the column.</a:t>
            </a:r>
          </a:p>
          <a:p>
            <a:endParaRPr lang="en-IN" dirty="0"/>
          </a:p>
          <a:p>
            <a:endParaRPr lang="en-IN" dirty="0"/>
          </a:p>
        </p:txBody>
      </p:sp>
    </p:spTree>
    <p:extLst>
      <p:ext uri="{BB962C8B-B14F-4D97-AF65-F5344CB8AC3E}">
        <p14:creationId xmlns:p14="http://schemas.microsoft.com/office/powerpoint/2010/main" val="1783445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0E287-AC35-4726-A765-DF45D78CDBD5}"/>
              </a:ext>
            </a:extLst>
          </p:cNvPr>
          <p:cNvSpPr>
            <a:spLocks noGrp="1"/>
          </p:cNvSpPr>
          <p:nvPr>
            <p:ph type="title"/>
          </p:nvPr>
        </p:nvSpPr>
        <p:spPr/>
        <p:txBody>
          <a:bodyPr/>
          <a:lstStyle/>
          <a:p>
            <a:r>
              <a:rPr lang="en-US" dirty="0"/>
              <a:t>Positive Correlation</a:t>
            </a:r>
            <a:endParaRPr lang="en-IN" dirty="0"/>
          </a:p>
        </p:txBody>
      </p:sp>
      <p:sp>
        <p:nvSpPr>
          <p:cNvPr id="5" name="Content Placeholder 4">
            <a:extLst>
              <a:ext uri="{FF2B5EF4-FFF2-40B4-BE49-F238E27FC236}">
                <a16:creationId xmlns:a16="http://schemas.microsoft.com/office/drawing/2014/main" id="{9E7DA052-7A18-484F-B2BE-D30DA992F193}"/>
              </a:ext>
            </a:extLst>
          </p:cNvPr>
          <p:cNvSpPr>
            <a:spLocks noGrp="1"/>
          </p:cNvSpPr>
          <p:nvPr>
            <p:ph sz="half" idx="1"/>
          </p:nvPr>
        </p:nvSpPr>
        <p:spPr/>
        <p:txBody>
          <a:bodyPr/>
          <a:lstStyle/>
          <a:p>
            <a:r>
              <a:rPr lang="en-US" dirty="0"/>
              <a:t> </a:t>
            </a:r>
            <a:r>
              <a:rPr lang="en-US" sz="3200" b="1" dirty="0"/>
              <a:t>Positive correlation</a:t>
            </a:r>
            <a:r>
              <a:rPr lang="en-US" sz="3200" dirty="0"/>
              <a:t> means that as one data set increases, the other data set increases as well. </a:t>
            </a:r>
          </a:p>
          <a:p>
            <a:r>
              <a:rPr lang="en-US" sz="3200" dirty="0"/>
              <a:t>Typically, positively correlated data sets are seen as a line the goes up and to the right on a scatter plot.</a:t>
            </a:r>
            <a:endParaRPr lang="en-IN" sz="3200" dirty="0"/>
          </a:p>
          <a:p>
            <a:endParaRPr lang="en-IN" dirty="0"/>
          </a:p>
        </p:txBody>
      </p:sp>
      <p:pic>
        <p:nvPicPr>
          <p:cNvPr id="9" name="Content Placeholder 8" descr="A picture containing table, white, group&#10;&#10;Description automatically generated">
            <a:extLst>
              <a:ext uri="{FF2B5EF4-FFF2-40B4-BE49-F238E27FC236}">
                <a16:creationId xmlns:a16="http://schemas.microsoft.com/office/drawing/2014/main" id="{0BC703B0-7C20-47FB-98CC-1BE1073037E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75798" y="1417320"/>
            <a:ext cx="4912386" cy="4198620"/>
          </a:xfrm>
        </p:spPr>
      </p:pic>
    </p:spTree>
    <p:extLst>
      <p:ext uri="{BB962C8B-B14F-4D97-AF65-F5344CB8AC3E}">
        <p14:creationId xmlns:p14="http://schemas.microsoft.com/office/powerpoint/2010/main" val="3954762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6A82-64BB-490B-9933-4EB8CCBCB4E1}"/>
              </a:ext>
            </a:extLst>
          </p:cNvPr>
          <p:cNvSpPr>
            <a:spLocks noGrp="1"/>
          </p:cNvSpPr>
          <p:nvPr>
            <p:ph type="title"/>
          </p:nvPr>
        </p:nvSpPr>
        <p:spPr/>
        <p:txBody>
          <a:bodyPr/>
          <a:lstStyle/>
          <a:p>
            <a:r>
              <a:rPr lang="en-US" dirty="0"/>
              <a:t>Correlation between Team and NOC</a:t>
            </a:r>
            <a:endParaRPr lang="en-IN" dirty="0"/>
          </a:p>
        </p:txBody>
      </p:sp>
      <p:sp>
        <p:nvSpPr>
          <p:cNvPr id="4" name="Content Placeholder 3">
            <a:extLst>
              <a:ext uri="{FF2B5EF4-FFF2-40B4-BE49-F238E27FC236}">
                <a16:creationId xmlns:a16="http://schemas.microsoft.com/office/drawing/2014/main" id="{35AE971C-4355-4A50-BEB3-88E76998D0E3}"/>
              </a:ext>
            </a:extLst>
          </p:cNvPr>
          <p:cNvSpPr>
            <a:spLocks noGrp="1"/>
          </p:cNvSpPr>
          <p:nvPr>
            <p:ph sz="half" idx="2"/>
          </p:nvPr>
        </p:nvSpPr>
        <p:spPr>
          <a:xfrm>
            <a:off x="6187440" y="1825625"/>
            <a:ext cx="5166360" cy="4351338"/>
          </a:xfrm>
        </p:spPr>
        <p:txBody>
          <a:bodyPr/>
          <a:lstStyle/>
          <a:p>
            <a:r>
              <a:rPr lang="en-US" dirty="0"/>
              <a:t>            The correlation between </a:t>
            </a:r>
          </a:p>
          <a:p>
            <a:r>
              <a:rPr lang="en-US" dirty="0"/>
              <a:t>             team and NOC (country </a:t>
            </a:r>
          </a:p>
          <a:p>
            <a:r>
              <a:rPr lang="en-US" dirty="0"/>
              <a:t>              short form) is strong </a:t>
            </a:r>
          </a:p>
          <a:p>
            <a:r>
              <a:rPr lang="en-US" dirty="0"/>
              <a:t>              positive correlation, </a:t>
            </a:r>
          </a:p>
          <a:p>
            <a:r>
              <a:rPr lang="en-US" dirty="0"/>
              <a:t>              as correlation coefficient is           </a:t>
            </a:r>
            <a:r>
              <a:rPr lang="en-US" dirty="0" err="1"/>
              <a:t>is</a:t>
            </a:r>
            <a:r>
              <a:rPr lang="en-US" dirty="0"/>
              <a:t> 0.9415</a:t>
            </a:r>
          </a:p>
          <a:p>
            <a:endParaRPr lang="en-IN" dirty="0"/>
          </a:p>
        </p:txBody>
      </p:sp>
      <p:pic>
        <p:nvPicPr>
          <p:cNvPr id="5" name="Picture Placeholder 5">
            <a:extLst>
              <a:ext uri="{FF2B5EF4-FFF2-40B4-BE49-F238E27FC236}">
                <a16:creationId xmlns:a16="http://schemas.microsoft.com/office/drawing/2014/main" id="{C43E11B2-66FE-477B-8652-879AD2C60BA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10350" y="1672747"/>
            <a:ext cx="6881989" cy="3871117"/>
          </a:xfrm>
        </p:spPr>
      </p:pic>
    </p:spTree>
    <p:extLst>
      <p:ext uri="{BB962C8B-B14F-4D97-AF65-F5344CB8AC3E}">
        <p14:creationId xmlns:p14="http://schemas.microsoft.com/office/powerpoint/2010/main" val="1569962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4FCABB-C1D7-477E-93E3-53C951F78043}"/>
              </a:ext>
            </a:extLst>
          </p:cNvPr>
          <p:cNvSpPr>
            <a:spLocks noGrp="1"/>
          </p:cNvSpPr>
          <p:nvPr>
            <p:ph type="title"/>
          </p:nvPr>
        </p:nvSpPr>
        <p:spPr/>
        <p:txBody>
          <a:bodyPr/>
          <a:lstStyle/>
          <a:p>
            <a:r>
              <a:rPr lang="en-US" dirty="0"/>
              <a:t>Scatter plot for team vs NOC</a:t>
            </a:r>
            <a:endParaRPr lang="en-IN" dirty="0"/>
          </a:p>
        </p:txBody>
      </p:sp>
      <p:pic>
        <p:nvPicPr>
          <p:cNvPr id="7" name="Picture Placeholder 5">
            <a:extLst>
              <a:ext uri="{FF2B5EF4-FFF2-40B4-BE49-F238E27FC236}">
                <a16:creationId xmlns:a16="http://schemas.microsoft.com/office/drawing/2014/main" id="{5A01DF02-F2CA-4C25-A345-8734C4F73B3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61160" y="1749424"/>
            <a:ext cx="8302696" cy="4670267"/>
          </a:xfrm>
        </p:spPr>
      </p:pic>
    </p:spTree>
    <p:extLst>
      <p:ext uri="{BB962C8B-B14F-4D97-AF65-F5344CB8AC3E}">
        <p14:creationId xmlns:p14="http://schemas.microsoft.com/office/powerpoint/2010/main" val="2097116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86CDC4-81B6-4E63-9847-45934D95EA92}"/>
              </a:ext>
            </a:extLst>
          </p:cNvPr>
          <p:cNvSpPr>
            <a:spLocks noGrp="1"/>
          </p:cNvSpPr>
          <p:nvPr>
            <p:ph type="title"/>
          </p:nvPr>
        </p:nvSpPr>
        <p:spPr/>
        <p:txBody>
          <a:bodyPr/>
          <a:lstStyle/>
          <a:p>
            <a:r>
              <a:rPr lang="en-US" dirty="0"/>
              <a:t>No correlation</a:t>
            </a:r>
            <a:endParaRPr lang="en-IN" dirty="0"/>
          </a:p>
        </p:txBody>
      </p:sp>
      <p:sp>
        <p:nvSpPr>
          <p:cNvPr id="5" name="Content Placeholder 4">
            <a:extLst>
              <a:ext uri="{FF2B5EF4-FFF2-40B4-BE49-F238E27FC236}">
                <a16:creationId xmlns:a16="http://schemas.microsoft.com/office/drawing/2014/main" id="{3AD75788-3D5F-445B-83A6-A18F5755E15B}"/>
              </a:ext>
            </a:extLst>
          </p:cNvPr>
          <p:cNvSpPr>
            <a:spLocks noGrp="1"/>
          </p:cNvSpPr>
          <p:nvPr>
            <p:ph sz="half" idx="1"/>
          </p:nvPr>
        </p:nvSpPr>
        <p:spPr/>
        <p:txBody>
          <a:bodyPr/>
          <a:lstStyle/>
          <a:p>
            <a:r>
              <a:rPr lang="en-US" b="1" dirty="0"/>
              <a:t>No correlation</a:t>
            </a:r>
            <a:r>
              <a:rPr lang="en-US" dirty="0"/>
              <a:t> means that the two sets of data are not related at all. In other words, this means that one set of data does not increase or decrease with the other. </a:t>
            </a:r>
          </a:p>
          <a:p>
            <a:r>
              <a:rPr lang="en-US" dirty="0"/>
              <a:t>No correlation is typically seen when the data points are very spread out </a:t>
            </a:r>
            <a:endParaRPr lang="en-IN" dirty="0"/>
          </a:p>
        </p:txBody>
      </p:sp>
      <p:pic>
        <p:nvPicPr>
          <p:cNvPr id="13" name="Content Placeholder 12">
            <a:extLst>
              <a:ext uri="{FF2B5EF4-FFF2-40B4-BE49-F238E27FC236}">
                <a16:creationId xmlns:a16="http://schemas.microsoft.com/office/drawing/2014/main" id="{B0EB7776-2972-45C3-B671-89B4C09B712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1517" y="1409700"/>
            <a:ext cx="4982283" cy="4351338"/>
          </a:xfrm>
        </p:spPr>
      </p:pic>
    </p:spTree>
    <p:extLst>
      <p:ext uri="{BB962C8B-B14F-4D97-AF65-F5344CB8AC3E}">
        <p14:creationId xmlns:p14="http://schemas.microsoft.com/office/powerpoint/2010/main" val="325781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3D12C-F104-4489-8B4F-DC7910E0211C}"/>
              </a:ext>
            </a:extLst>
          </p:cNvPr>
          <p:cNvSpPr>
            <a:spLocks noGrp="1"/>
          </p:cNvSpPr>
          <p:nvPr>
            <p:ph type="title"/>
          </p:nvPr>
        </p:nvSpPr>
        <p:spPr/>
        <p:txBody>
          <a:bodyPr/>
          <a:lstStyle/>
          <a:p>
            <a:r>
              <a:rPr lang="en-US" dirty="0"/>
              <a:t>Correlation between city and games</a:t>
            </a:r>
            <a:endParaRPr lang="en-IN" dirty="0"/>
          </a:p>
        </p:txBody>
      </p:sp>
      <p:sp>
        <p:nvSpPr>
          <p:cNvPr id="4" name="Content Placeholder 3">
            <a:extLst>
              <a:ext uri="{FF2B5EF4-FFF2-40B4-BE49-F238E27FC236}">
                <a16:creationId xmlns:a16="http://schemas.microsoft.com/office/drawing/2014/main" id="{B52EE3B3-8C50-4B66-B708-99AED60F6DB9}"/>
              </a:ext>
            </a:extLst>
          </p:cNvPr>
          <p:cNvSpPr>
            <a:spLocks noGrp="1"/>
          </p:cNvSpPr>
          <p:nvPr>
            <p:ph sz="half" idx="2"/>
          </p:nvPr>
        </p:nvSpPr>
        <p:spPr>
          <a:xfrm>
            <a:off x="7536180" y="1308893"/>
            <a:ext cx="3817620" cy="4351338"/>
          </a:xfrm>
        </p:spPr>
        <p:txBody>
          <a:bodyPr/>
          <a:lstStyle/>
          <a:p>
            <a:endParaRPr lang="en-US" dirty="0"/>
          </a:p>
          <a:p>
            <a:endParaRPr lang="en-US" dirty="0"/>
          </a:p>
          <a:p>
            <a:endParaRPr lang="en-US" dirty="0"/>
          </a:p>
          <a:p>
            <a:r>
              <a:rPr lang="en-US" dirty="0"/>
              <a:t>Its approximately no correlation as correlation coefficient is 0.003</a:t>
            </a:r>
            <a:endParaRPr lang="en-IN" dirty="0"/>
          </a:p>
        </p:txBody>
      </p:sp>
      <p:pic>
        <p:nvPicPr>
          <p:cNvPr id="5" name="Picture Placeholder 5">
            <a:extLst>
              <a:ext uri="{FF2B5EF4-FFF2-40B4-BE49-F238E27FC236}">
                <a16:creationId xmlns:a16="http://schemas.microsoft.com/office/drawing/2014/main" id="{24B85522-28B3-4C41-A413-EED15885987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49015" y="1825624"/>
            <a:ext cx="7036367" cy="3957955"/>
          </a:xfrm>
        </p:spPr>
      </p:pic>
    </p:spTree>
    <p:extLst>
      <p:ext uri="{BB962C8B-B14F-4D97-AF65-F5344CB8AC3E}">
        <p14:creationId xmlns:p14="http://schemas.microsoft.com/office/powerpoint/2010/main" val="639434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F45FB-60A4-4D97-8458-4C7355F8C3DD}"/>
              </a:ext>
            </a:extLst>
          </p:cNvPr>
          <p:cNvSpPr>
            <a:spLocks noGrp="1"/>
          </p:cNvSpPr>
          <p:nvPr>
            <p:ph type="title"/>
          </p:nvPr>
        </p:nvSpPr>
        <p:spPr/>
        <p:txBody>
          <a:bodyPr/>
          <a:lstStyle/>
          <a:p>
            <a:r>
              <a:rPr lang="en-US" dirty="0"/>
              <a:t>Scatter plot for city vs games</a:t>
            </a:r>
            <a:endParaRPr lang="en-IN" dirty="0"/>
          </a:p>
        </p:txBody>
      </p:sp>
      <p:pic>
        <p:nvPicPr>
          <p:cNvPr id="7" name="Picture Placeholder 5">
            <a:extLst>
              <a:ext uri="{FF2B5EF4-FFF2-40B4-BE49-F238E27FC236}">
                <a16:creationId xmlns:a16="http://schemas.microsoft.com/office/drawing/2014/main" id="{54305E58-2DF8-41AF-B479-1A2E3738B5E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93521" y="1589088"/>
            <a:ext cx="8477956" cy="4768850"/>
          </a:xfrm>
        </p:spPr>
      </p:pic>
    </p:spTree>
    <p:extLst>
      <p:ext uri="{BB962C8B-B14F-4D97-AF65-F5344CB8AC3E}">
        <p14:creationId xmlns:p14="http://schemas.microsoft.com/office/powerpoint/2010/main" val="60267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221320-B281-488A-864A-8FECC984FF89}"/>
              </a:ext>
            </a:extLst>
          </p:cNvPr>
          <p:cNvSpPr>
            <a:spLocks noGrp="1"/>
          </p:cNvSpPr>
          <p:nvPr>
            <p:ph type="title"/>
          </p:nvPr>
        </p:nvSpPr>
        <p:spPr/>
        <p:txBody>
          <a:bodyPr/>
          <a:lstStyle/>
          <a:p>
            <a:r>
              <a:rPr lang="en-US" dirty="0"/>
              <a:t>Negative Correlation</a:t>
            </a:r>
            <a:endParaRPr lang="en-IN" dirty="0"/>
          </a:p>
        </p:txBody>
      </p:sp>
      <p:sp>
        <p:nvSpPr>
          <p:cNvPr id="6" name="Content Placeholder 5">
            <a:extLst>
              <a:ext uri="{FF2B5EF4-FFF2-40B4-BE49-F238E27FC236}">
                <a16:creationId xmlns:a16="http://schemas.microsoft.com/office/drawing/2014/main" id="{85214D7C-C845-4A1D-A924-2536FA1BC2EC}"/>
              </a:ext>
            </a:extLst>
          </p:cNvPr>
          <p:cNvSpPr>
            <a:spLocks noGrp="1"/>
          </p:cNvSpPr>
          <p:nvPr>
            <p:ph sz="half" idx="1"/>
          </p:nvPr>
        </p:nvSpPr>
        <p:spPr/>
        <p:txBody>
          <a:bodyPr/>
          <a:lstStyle/>
          <a:p>
            <a:r>
              <a:rPr lang="en-US" sz="3200" dirty="0"/>
              <a:t>Negative correlation occurs when an increase in one variable decreases the value of another.</a:t>
            </a:r>
          </a:p>
          <a:p>
            <a:r>
              <a:rPr lang="en-US" sz="3200" dirty="0"/>
              <a:t>The line corresponding to the scatter plot is a decreasing line.</a:t>
            </a:r>
          </a:p>
          <a:p>
            <a:endParaRPr lang="en-IN" dirty="0"/>
          </a:p>
        </p:txBody>
      </p:sp>
      <p:pic>
        <p:nvPicPr>
          <p:cNvPr id="10" name="Content Placeholder 9" descr="A picture containing colored, colorful, different, yellow&#10;&#10;Description automatically generated">
            <a:extLst>
              <a:ext uri="{FF2B5EF4-FFF2-40B4-BE49-F238E27FC236}">
                <a16:creationId xmlns:a16="http://schemas.microsoft.com/office/drawing/2014/main" id="{3BA0E272-B606-4888-A89A-1CAF2F4D6CB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2021" y="1257300"/>
            <a:ext cx="5081779" cy="4457700"/>
          </a:xfrm>
        </p:spPr>
      </p:pic>
    </p:spTree>
    <p:extLst>
      <p:ext uri="{BB962C8B-B14F-4D97-AF65-F5344CB8AC3E}">
        <p14:creationId xmlns:p14="http://schemas.microsoft.com/office/powerpoint/2010/main" val="2442090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C409-92DB-44E1-A9AE-6E680478EB53}"/>
              </a:ext>
            </a:extLst>
          </p:cNvPr>
          <p:cNvSpPr>
            <a:spLocks noGrp="1"/>
          </p:cNvSpPr>
          <p:nvPr>
            <p:ph type="title"/>
          </p:nvPr>
        </p:nvSpPr>
        <p:spPr/>
        <p:txBody>
          <a:bodyPr/>
          <a:lstStyle/>
          <a:p>
            <a:r>
              <a:rPr lang="en-US" dirty="0"/>
              <a:t>Correlation between Team and Medal</a:t>
            </a:r>
            <a:endParaRPr lang="en-IN" dirty="0"/>
          </a:p>
        </p:txBody>
      </p:sp>
      <p:sp>
        <p:nvSpPr>
          <p:cNvPr id="4" name="Content Placeholder 3">
            <a:extLst>
              <a:ext uri="{FF2B5EF4-FFF2-40B4-BE49-F238E27FC236}">
                <a16:creationId xmlns:a16="http://schemas.microsoft.com/office/drawing/2014/main" id="{8BEC9BD4-57D5-437D-92E0-DAB98B890E87}"/>
              </a:ext>
            </a:extLst>
          </p:cNvPr>
          <p:cNvSpPr>
            <a:spLocks noGrp="1"/>
          </p:cNvSpPr>
          <p:nvPr>
            <p:ph sz="half" idx="2"/>
          </p:nvPr>
        </p:nvSpPr>
        <p:spPr>
          <a:xfrm>
            <a:off x="7498080" y="1825625"/>
            <a:ext cx="3855720" cy="4351338"/>
          </a:xfrm>
        </p:spPr>
        <p:txBody>
          <a:bodyPr/>
          <a:lstStyle/>
          <a:p>
            <a:r>
              <a:rPr lang="en-US" dirty="0"/>
              <a:t>Negative correlation as coefficient is -0.022</a:t>
            </a:r>
            <a:endParaRPr lang="en-IN" dirty="0"/>
          </a:p>
        </p:txBody>
      </p:sp>
      <p:pic>
        <p:nvPicPr>
          <p:cNvPr id="6" name="Picture Placeholder 5">
            <a:extLst>
              <a:ext uri="{FF2B5EF4-FFF2-40B4-BE49-F238E27FC236}">
                <a16:creationId xmlns:a16="http://schemas.microsoft.com/office/drawing/2014/main" id="{19BE1C1A-D784-4B0F-92FF-D12A029347D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20135" y="1935480"/>
            <a:ext cx="6710927" cy="3809999"/>
          </a:xfrm>
        </p:spPr>
      </p:pic>
    </p:spTree>
    <p:extLst>
      <p:ext uri="{BB962C8B-B14F-4D97-AF65-F5344CB8AC3E}">
        <p14:creationId xmlns:p14="http://schemas.microsoft.com/office/powerpoint/2010/main" val="1199467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EEEA-0712-4EFB-A815-475F3F473161}"/>
              </a:ext>
            </a:extLst>
          </p:cNvPr>
          <p:cNvSpPr>
            <a:spLocks noGrp="1"/>
          </p:cNvSpPr>
          <p:nvPr>
            <p:ph type="title"/>
          </p:nvPr>
        </p:nvSpPr>
        <p:spPr/>
        <p:txBody>
          <a:bodyPr/>
          <a:lstStyle/>
          <a:p>
            <a:r>
              <a:rPr lang="en-US" dirty="0"/>
              <a:t>Strong and weak correlation</a:t>
            </a:r>
            <a:endParaRPr lang="en-IN" dirty="0"/>
          </a:p>
        </p:txBody>
      </p:sp>
      <p:sp>
        <p:nvSpPr>
          <p:cNvPr id="3" name="Content Placeholder 2">
            <a:extLst>
              <a:ext uri="{FF2B5EF4-FFF2-40B4-BE49-F238E27FC236}">
                <a16:creationId xmlns:a16="http://schemas.microsoft.com/office/drawing/2014/main" id="{E3B3B388-32F4-4F3D-943A-0D9325BC5D09}"/>
              </a:ext>
            </a:extLst>
          </p:cNvPr>
          <p:cNvSpPr>
            <a:spLocks noGrp="1"/>
          </p:cNvSpPr>
          <p:nvPr>
            <p:ph sz="half" idx="1"/>
          </p:nvPr>
        </p:nvSpPr>
        <p:spPr/>
        <p:txBody>
          <a:bodyPr/>
          <a:lstStyle/>
          <a:p>
            <a:r>
              <a:rPr lang="en-US" sz="2600" dirty="0"/>
              <a:t>A correlation is stronger the closer the points are located to one another on the line.  The correlation between team and </a:t>
            </a:r>
            <a:r>
              <a:rPr lang="en-US" sz="2600" dirty="0" err="1"/>
              <a:t>noc</a:t>
            </a:r>
            <a:r>
              <a:rPr lang="en-US" sz="2600" dirty="0"/>
              <a:t> is strong positive correlation</a:t>
            </a:r>
          </a:p>
          <a:p>
            <a:endParaRPr lang="en-IN" dirty="0"/>
          </a:p>
        </p:txBody>
      </p:sp>
      <p:sp>
        <p:nvSpPr>
          <p:cNvPr id="4" name="Content Placeholder 3">
            <a:extLst>
              <a:ext uri="{FF2B5EF4-FFF2-40B4-BE49-F238E27FC236}">
                <a16:creationId xmlns:a16="http://schemas.microsoft.com/office/drawing/2014/main" id="{556A5A7A-CA5B-4B79-930F-4E40D65B09AC}"/>
              </a:ext>
            </a:extLst>
          </p:cNvPr>
          <p:cNvSpPr>
            <a:spLocks noGrp="1"/>
          </p:cNvSpPr>
          <p:nvPr>
            <p:ph sz="half" idx="2"/>
          </p:nvPr>
        </p:nvSpPr>
        <p:spPr/>
        <p:txBody>
          <a:bodyPr/>
          <a:lstStyle/>
          <a:p>
            <a:r>
              <a:rPr lang="en-US" dirty="0"/>
              <a:t>A correlation is weaker the farther apart the points are located to one another on the line. Correlation between height and weight is weak positive.</a:t>
            </a:r>
          </a:p>
          <a:p>
            <a:endParaRPr lang="en-US" dirty="0"/>
          </a:p>
          <a:p>
            <a:endParaRPr lang="en-IN" dirty="0"/>
          </a:p>
        </p:txBody>
      </p:sp>
      <p:pic>
        <p:nvPicPr>
          <p:cNvPr id="8" name="Picture Placeholder 5">
            <a:extLst>
              <a:ext uri="{FF2B5EF4-FFF2-40B4-BE49-F238E27FC236}">
                <a16:creationId xmlns:a16="http://schemas.microsoft.com/office/drawing/2014/main" id="{769A3432-3E23-43F9-8EF3-AE93401391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172350" y="3921185"/>
            <a:ext cx="4010273" cy="2255778"/>
          </a:xfrm>
          <a:prstGeom prst="rect">
            <a:avLst/>
          </a:prstGeom>
        </p:spPr>
      </p:pic>
      <p:pic>
        <p:nvPicPr>
          <p:cNvPr id="9" name="Picture Placeholder 5">
            <a:extLst>
              <a:ext uri="{FF2B5EF4-FFF2-40B4-BE49-F238E27FC236}">
                <a16:creationId xmlns:a16="http://schemas.microsoft.com/office/drawing/2014/main" id="{A146A350-954D-4204-829A-53540EB8D9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553201" y="3921185"/>
            <a:ext cx="4250161" cy="2390715"/>
          </a:xfrm>
          <a:prstGeom prst="rect">
            <a:avLst/>
          </a:prstGeom>
        </p:spPr>
      </p:pic>
    </p:spTree>
    <p:extLst>
      <p:ext uri="{BB962C8B-B14F-4D97-AF65-F5344CB8AC3E}">
        <p14:creationId xmlns:p14="http://schemas.microsoft.com/office/powerpoint/2010/main" val="244692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B42D-C39F-4717-B593-5FD79C1F41F5}"/>
              </a:ext>
            </a:extLst>
          </p:cNvPr>
          <p:cNvSpPr>
            <a:spLocks noGrp="1"/>
          </p:cNvSpPr>
          <p:nvPr>
            <p:ph type="title"/>
          </p:nvPr>
        </p:nvSpPr>
        <p:spPr/>
        <p:txBody>
          <a:bodyPr/>
          <a:lstStyle/>
          <a:p>
            <a:r>
              <a:rPr lang="en-US" dirty="0"/>
              <a:t>Weak correlation between Height and weight</a:t>
            </a:r>
            <a:endParaRPr lang="en-IN" dirty="0"/>
          </a:p>
        </p:txBody>
      </p:sp>
      <p:pic>
        <p:nvPicPr>
          <p:cNvPr id="6" name="Picture Placeholder 5">
            <a:extLst>
              <a:ext uri="{FF2B5EF4-FFF2-40B4-BE49-F238E27FC236}">
                <a16:creationId xmlns:a16="http://schemas.microsoft.com/office/drawing/2014/main" id="{191AA9DE-969D-4FAB-B82C-6E8F2E8A99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882140" y="1690688"/>
            <a:ext cx="8645596" cy="4863147"/>
          </a:xfrm>
        </p:spPr>
      </p:pic>
    </p:spTree>
    <p:extLst>
      <p:ext uri="{BB962C8B-B14F-4D97-AF65-F5344CB8AC3E}">
        <p14:creationId xmlns:p14="http://schemas.microsoft.com/office/powerpoint/2010/main" val="139109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5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021FB82-84D5-4DF2-8309-A076510DA10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Before Data Cleaning (actual dataset)</a:t>
            </a:r>
          </a:p>
        </p:txBody>
      </p:sp>
      <p:pic>
        <p:nvPicPr>
          <p:cNvPr id="10" name="Content Placeholder 9" descr="A screenshot of a computer&#10;&#10;Description automatically generated">
            <a:extLst>
              <a:ext uri="{FF2B5EF4-FFF2-40B4-BE49-F238E27FC236}">
                <a16:creationId xmlns:a16="http://schemas.microsoft.com/office/drawing/2014/main" id="{9AEDC7EE-7326-4A3B-8C2F-268A5962A1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4768" y="1122217"/>
            <a:ext cx="8508296" cy="4785917"/>
          </a:xfrm>
          <a:prstGeom prst="rect">
            <a:avLst/>
          </a:prstGeom>
        </p:spPr>
      </p:pic>
    </p:spTree>
    <p:extLst>
      <p:ext uri="{BB962C8B-B14F-4D97-AF65-F5344CB8AC3E}">
        <p14:creationId xmlns:p14="http://schemas.microsoft.com/office/powerpoint/2010/main" val="2074322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4986-8E1C-4194-AFFA-40315046EA4B}"/>
              </a:ext>
            </a:extLst>
          </p:cNvPr>
          <p:cNvSpPr>
            <a:spLocks noGrp="1"/>
          </p:cNvSpPr>
          <p:nvPr>
            <p:ph type="title"/>
          </p:nvPr>
        </p:nvSpPr>
        <p:spPr/>
        <p:txBody>
          <a:bodyPr/>
          <a:lstStyle/>
          <a:p>
            <a:r>
              <a:rPr lang="en-US" dirty="0"/>
              <a:t>Correlation Matrix</a:t>
            </a:r>
            <a:endParaRPr lang="en-IN" dirty="0"/>
          </a:p>
        </p:txBody>
      </p:sp>
      <p:sp>
        <p:nvSpPr>
          <p:cNvPr id="3" name="Content Placeholder 2">
            <a:extLst>
              <a:ext uri="{FF2B5EF4-FFF2-40B4-BE49-F238E27FC236}">
                <a16:creationId xmlns:a16="http://schemas.microsoft.com/office/drawing/2014/main" id="{43D7D39C-AC96-4B9E-B040-FB9B8CB4B165}"/>
              </a:ext>
            </a:extLst>
          </p:cNvPr>
          <p:cNvSpPr>
            <a:spLocks noGrp="1"/>
          </p:cNvSpPr>
          <p:nvPr>
            <p:ph sz="half" idx="1"/>
          </p:nvPr>
        </p:nvSpPr>
        <p:spPr>
          <a:xfrm>
            <a:off x="416879" y="1690688"/>
            <a:ext cx="4278086" cy="2477861"/>
          </a:xfrm>
        </p:spPr>
        <p:txBody>
          <a:bodyPr>
            <a:normAutofit/>
          </a:bodyPr>
          <a:lstStyle/>
          <a:p>
            <a:r>
              <a:rPr lang="en-US" sz="2400" dirty="0"/>
              <a:t>A </a:t>
            </a:r>
            <a:r>
              <a:rPr lang="en-US" sz="2400" b="1" dirty="0"/>
              <a:t>correlation matrix</a:t>
            </a:r>
            <a:r>
              <a:rPr lang="en-US" sz="2400" dirty="0"/>
              <a:t> is a table showing </a:t>
            </a:r>
            <a:r>
              <a:rPr lang="en-US" sz="2400" b="1" dirty="0"/>
              <a:t>correlation</a:t>
            </a:r>
            <a:r>
              <a:rPr lang="en-US" sz="2400" dirty="0"/>
              <a:t> coefficients between variables. Each cell in the table shows the </a:t>
            </a:r>
            <a:r>
              <a:rPr lang="en-US" sz="2400" b="1" dirty="0"/>
              <a:t>correlation</a:t>
            </a:r>
            <a:r>
              <a:rPr lang="en-US" sz="2400" dirty="0"/>
              <a:t> between two variables.</a:t>
            </a:r>
            <a:endParaRPr lang="en-IN" sz="2400" dirty="0"/>
          </a:p>
        </p:txBody>
      </p:sp>
      <p:pic>
        <p:nvPicPr>
          <p:cNvPr id="5" name="Picture Placeholder 5">
            <a:extLst>
              <a:ext uri="{FF2B5EF4-FFF2-40B4-BE49-F238E27FC236}">
                <a16:creationId xmlns:a16="http://schemas.microsoft.com/office/drawing/2014/main" id="{C828E3C3-54F5-453F-ACFF-A5724A3F13B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666343" y="1690688"/>
            <a:ext cx="7108778" cy="3998686"/>
          </a:xfrm>
        </p:spPr>
      </p:pic>
    </p:spTree>
    <p:extLst>
      <p:ext uri="{BB962C8B-B14F-4D97-AF65-F5344CB8AC3E}">
        <p14:creationId xmlns:p14="http://schemas.microsoft.com/office/powerpoint/2010/main" val="1300722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8E3863-0E52-4578-9671-3C331503F2DD}"/>
              </a:ext>
            </a:extLst>
          </p:cNvPr>
          <p:cNvSpPr>
            <a:spLocks noGrp="1"/>
          </p:cNvSpPr>
          <p:nvPr>
            <p:ph type="title"/>
          </p:nvPr>
        </p:nvSpPr>
        <p:spPr/>
        <p:txBody>
          <a:bodyPr/>
          <a:lstStyle/>
          <a:p>
            <a:r>
              <a:rPr lang="en-US" dirty="0"/>
              <a:t>Heat Map</a:t>
            </a:r>
            <a:endParaRPr lang="en-IN" dirty="0"/>
          </a:p>
        </p:txBody>
      </p:sp>
      <p:sp>
        <p:nvSpPr>
          <p:cNvPr id="10" name="Content Placeholder 9">
            <a:extLst>
              <a:ext uri="{FF2B5EF4-FFF2-40B4-BE49-F238E27FC236}">
                <a16:creationId xmlns:a16="http://schemas.microsoft.com/office/drawing/2014/main" id="{9D6B8C02-A262-4B8E-8FF7-AFF2FC2B5D0A}"/>
              </a:ext>
            </a:extLst>
          </p:cNvPr>
          <p:cNvSpPr>
            <a:spLocks noGrp="1"/>
          </p:cNvSpPr>
          <p:nvPr>
            <p:ph sz="half" idx="2"/>
          </p:nvPr>
        </p:nvSpPr>
        <p:spPr>
          <a:xfrm>
            <a:off x="8641079" y="1825625"/>
            <a:ext cx="2975753" cy="3119755"/>
          </a:xfrm>
        </p:spPr>
        <p:txBody>
          <a:bodyPr>
            <a:normAutofit fontScale="85000" lnSpcReduction="10000"/>
          </a:bodyPr>
          <a:lstStyle/>
          <a:p>
            <a:r>
              <a:rPr lang="en-US" dirty="0"/>
              <a:t>A </a:t>
            </a:r>
            <a:r>
              <a:rPr lang="en-US" b="1" dirty="0"/>
              <a:t>correlation heatmap</a:t>
            </a:r>
            <a:r>
              <a:rPr lang="en-US" dirty="0"/>
              <a:t> uses colored cells, typically in a monochromatic scale, to show a </a:t>
            </a:r>
            <a:r>
              <a:rPr lang="en-US" b="1" dirty="0"/>
              <a:t>correlation</a:t>
            </a:r>
            <a:r>
              <a:rPr lang="en-US" dirty="0"/>
              <a:t> matrix (table) between two discrete dimensions or event types.</a:t>
            </a:r>
            <a:endParaRPr lang="en-IN" dirty="0"/>
          </a:p>
        </p:txBody>
      </p:sp>
      <p:pic>
        <p:nvPicPr>
          <p:cNvPr id="5" name="Picture Placeholder 5">
            <a:extLst>
              <a:ext uri="{FF2B5EF4-FFF2-40B4-BE49-F238E27FC236}">
                <a16:creationId xmlns:a16="http://schemas.microsoft.com/office/drawing/2014/main" id="{C27B228E-4C97-44B2-AF45-1266E06630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75167" y="1463912"/>
            <a:ext cx="7611680" cy="4281568"/>
          </a:xfrm>
        </p:spPr>
      </p:pic>
    </p:spTree>
    <p:extLst>
      <p:ext uri="{BB962C8B-B14F-4D97-AF65-F5344CB8AC3E}">
        <p14:creationId xmlns:p14="http://schemas.microsoft.com/office/powerpoint/2010/main" val="374412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3B26-B478-45A1-A31B-C5C6BC145818}"/>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3BE8977A-8636-466D-A496-8F4DC85C1CE7}"/>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BC74D662-B7C3-4E39-9CC2-357ED7D01B4A}"/>
              </a:ext>
            </a:extLst>
          </p:cNvPr>
          <p:cNvSpPr>
            <a:spLocks noGrp="1"/>
          </p:cNvSpPr>
          <p:nvPr>
            <p:ph type="pic" idx="1"/>
          </p:nvPr>
        </p:nvSpPr>
        <p:spPr/>
      </p:sp>
    </p:spTree>
    <p:extLst>
      <p:ext uri="{BB962C8B-B14F-4D97-AF65-F5344CB8AC3E}">
        <p14:creationId xmlns:p14="http://schemas.microsoft.com/office/powerpoint/2010/main" val="3553037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D9FC-9A1B-4274-9F57-5874FFFE6E9D}"/>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2FC7AA04-205E-45DE-9C60-4B5798F3B843}"/>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CF0D0BBE-421F-43B3-AEDA-EAC0C82C11C9}"/>
              </a:ext>
            </a:extLst>
          </p:cNvPr>
          <p:cNvSpPr>
            <a:spLocks noGrp="1"/>
          </p:cNvSpPr>
          <p:nvPr>
            <p:ph type="pic" idx="1"/>
          </p:nvPr>
        </p:nvSpPr>
        <p:spPr/>
      </p:sp>
    </p:spTree>
    <p:extLst>
      <p:ext uri="{BB962C8B-B14F-4D97-AF65-F5344CB8AC3E}">
        <p14:creationId xmlns:p14="http://schemas.microsoft.com/office/powerpoint/2010/main" val="1384484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D25D-0DF0-4728-908B-BC0B7F81EEE5}"/>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0A1CF017-8EFF-428C-8DA2-1AC6CC667C79}"/>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02D26CC9-6269-4A1D-9E0A-D7A938C434F7}"/>
              </a:ext>
            </a:extLst>
          </p:cNvPr>
          <p:cNvSpPr>
            <a:spLocks noGrp="1"/>
          </p:cNvSpPr>
          <p:nvPr>
            <p:ph type="pic" idx="1"/>
          </p:nvPr>
        </p:nvSpPr>
        <p:spPr/>
      </p:sp>
    </p:spTree>
    <p:extLst>
      <p:ext uri="{BB962C8B-B14F-4D97-AF65-F5344CB8AC3E}">
        <p14:creationId xmlns:p14="http://schemas.microsoft.com/office/powerpoint/2010/main" val="209755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E0445-DFAA-4D5E-8979-B97ED4FDF6E6}"/>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73E7771C-641D-4C74-995A-6C8373C5EC35}"/>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45D70B38-F1F0-4628-902E-65C1F46594FA}"/>
              </a:ext>
            </a:extLst>
          </p:cNvPr>
          <p:cNvSpPr>
            <a:spLocks noGrp="1"/>
          </p:cNvSpPr>
          <p:nvPr>
            <p:ph type="pic" idx="1"/>
          </p:nvPr>
        </p:nvSpPr>
        <p:spPr/>
      </p:sp>
    </p:spTree>
    <p:extLst>
      <p:ext uri="{BB962C8B-B14F-4D97-AF65-F5344CB8AC3E}">
        <p14:creationId xmlns:p14="http://schemas.microsoft.com/office/powerpoint/2010/main" val="429160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FFB5D-A643-4D7F-97E3-BCB8A514C201}"/>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2D4398C4-8322-4443-9215-6C2054BBA9CC}"/>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A4951A26-44B4-450F-919A-0CEABEA65F25}"/>
              </a:ext>
            </a:extLst>
          </p:cNvPr>
          <p:cNvSpPr>
            <a:spLocks noGrp="1"/>
          </p:cNvSpPr>
          <p:nvPr>
            <p:ph type="pic" idx="1"/>
          </p:nvPr>
        </p:nvSpPr>
        <p:spPr/>
      </p:sp>
    </p:spTree>
    <p:extLst>
      <p:ext uri="{BB962C8B-B14F-4D97-AF65-F5344CB8AC3E}">
        <p14:creationId xmlns:p14="http://schemas.microsoft.com/office/powerpoint/2010/main" val="81074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3479-28CE-4412-8EDE-5225CBE920E7}"/>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7627DFE6-18ED-4888-98EC-0B6FCD42D710}"/>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202ACF85-C45A-4F47-8238-907849B486EE}"/>
              </a:ext>
            </a:extLst>
          </p:cNvPr>
          <p:cNvSpPr>
            <a:spLocks noGrp="1"/>
          </p:cNvSpPr>
          <p:nvPr>
            <p:ph type="pic" idx="1"/>
          </p:nvPr>
        </p:nvSpPr>
        <p:spPr/>
      </p:sp>
    </p:spTree>
    <p:extLst>
      <p:ext uri="{BB962C8B-B14F-4D97-AF65-F5344CB8AC3E}">
        <p14:creationId xmlns:p14="http://schemas.microsoft.com/office/powerpoint/2010/main" val="1060921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F835-09AB-46BD-82D4-0D79C9FE2955}"/>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483BB119-F629-494B-B151-107D5770BCA3}"/>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E0475CE7-B533-4604-AF1C-FA7E86126FBA}"/>
              </a:ext>
            </a:extLst>
          </p:cNvPr>
          <p:cNvSpPr>
            <a:spLocks noGrp="1"/>
          </p:cNvSpPr>
          <p:nvPr>
            <p:ph type="pic" idx="1"/>
          </p:nvPr>
        </p:nvSpPr>
        <p:spPr/>
      </p:sp>
    </p:spTree>
    <p:extLst>
      <p:ext uri="{BB962C8B-B14F-4D97-AF65-F5344CB8AC3E}">
        <p14:creationId xmlns:p14="http://schemas.microsoft.com/office/powerpoint/2010/main" val="1770496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8464-8E80-4F48-87D8-10922D11FB0A}"/>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CABABD8E-A0CC-446A-BD01-B334CBC8204D}"/>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529D8A8E-3862-4ECF-8C0E-AD20A1E42F0A}"/>
              </a:ext>
            </a:extLst>
          </p:cNvPr>
          <p:cNvSpPr>
            <a:spLocks noGrp="1"/>
          </p:cNvSpPr>
          <p:nvPr>
            <p:ph type="pic" idx="1"/>
          </p:nvPr>
        </p:nvSpPr>
        <p:spPr/>
      </p:sp>
    </p:spTree>
    <p:extLst>
      <p:ext uri="{BB962C8B-B14F-4D97-AF65-F5344CB8AC3E}">
        <p14:creationId xmlns:p14="http://schemas.microsoft.com/office/powerpoint/2010/main" val="1380364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BBFA-BC56-402E-A0F3-FD3196C4FAC1}"/>
              </a:ext>
            </a:extLst>
          </p:cNvPr>
          <p:cNvSpPr>
            <a:spLocks noGrp="1"/>
          </p:cNvSpPr>
          <p:nvPr>
            <p:ph type="title"/>
          </p:nvPr>
        </p:nvSpPr>
        <p:spPr/>
        <p:txBody>
          <a:bodyPr/>
          <a:lstStyle/>
          <a:p>
            <a:r>
              <a:rPr lang="en-IN" dirty="0"/>
              <a:t>After data cleaning</a:t>
            </a:r>
          </a:p>
        </p:txBody>
      </p:sp>
      <p:pic>
        <p:nvPicPr>
          <p:cNvPr id="7" name="Content Placeholder 6">
            <a:extLst>
              <a:ext uri="{FF2B5EF4-FFF2-40B4-BE49-F238E27FC236}">
                <a16:creationId xmlns:a16="http://schemas.microsoft.com/office/drawing/2014/main" id="{B6661153-1478-40B3-98F5-03C8A03C4F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149" y="1503959"/>
            <a:ext cx="8788486" cy="4938116"/>
          </a:xfrm>
        </p:spPr>
      </p:pic>
    </p:spTree>
    <p:extLst>
      <p:ext uri="{BB962C8B-B14F-4D97-AF65-F5344CB8AC3E}">
        <p14:creationId xmlns:p14="http://schemas.microsoft.com/office/powerpoint/2010/main" val="2959917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BC7E-0C11-4AE5-8DDB-DB9D3046E87B}"/>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F9372A66-A11A-4227-85ED-169C5BE53193}"/>
              </a:ext>
            </a:extLst>
          </p:cNvPr>
          <p:cNvSpPr>
            <a:spLocks noGrp="1"/>
          </p:cNvSpPr>
          <p:nvPr>
            <p:ph type="body" sz="half" idx="2"/>
          </p:nvPr>
        </p:nvSpPr>
        <p:spPr/>
        <p:txBody>
          <a:bodyPr/>
          <a:lstStyle/>
          <a:p>
            <a:endParaRPr lang="en-IN"/>
          </a:p>
        </p:txBody>
      </p:sp>
      <p:sp>
        <p:nvSpPr>
          <p:cNvPr id="7" name="Picture Placeholder 6">
            <a:extLst>
              <a:ext uri="{FF2B5EF4-FFF2-40B4-BE49-F238E27FC236}">
                <a16:creationId xmlns:a16="http://schemas.microsoft.com/office/drawing/2014/main" id="{9E3ED609-CB44-4CCC-B824-E635E45A0D15}"/>
              </a:ext>
            </a:extLst>
          </p:cNvPr>
          <p:cNvSpPr>
            <a:spLocks noGrp="1"/>
          </p:cNvSpPr>
          <p:nvPr>
            <p:ph type="pic" idx="1"/>
          </p:nvPr>
        </p:nvSpPr>
        <p:spPr/>
      </p:sp>
    </p:spTree>
    <p:extLst>
      <p:ext uri="{BB962C8B-B14F-4D97-AF65-F5344CB8AC3E}">
        <p14:creationId xmlns:p14="http://schemas.microsoft.com/office/powerpoint/2010/main" val="1380118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50EF-4677-44BE-BEBF-C2F949EEA4F2}"/>
              </a:ext>
            </a:extLst>
          </p:cNvPr>
          <p:cNvSpPr>
            <a:spLocks noGrp="1"/>
          </p:cNvSpPr>
          <p:nvPr>
            <p:ph type="title"/>
          </p:nvPr>
        </p:nvSpPr>
        <p:spPr/>
        <p:txBody>
          <a:bodyPr/>
          <a:lstStyle/>
          <a:p>
            <a:r>
              <a:rPr lang="en-IN" dirty="0"/>
              <a:t>Code Snippet for numerical data</a:t>
            </a:r>
          </a:p>
        </p:txBody>
      </p:sp>
      <p:pic>
        <p:nvPicPr>
          <p:cNvPr id="5" name="Content Placeholder 4">
            <a:extLst>
              <a:ext uri="{FF2B5EF4-FFF2-40B4-BE49-F238E27FC236}">
                <a16:creationId xmlns:a16="http://schemas.microsoft.com/office/drawing/2014/main" id="{E33D269D-B963-4384-AF98-297AB0F81FE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6771" y="2545562"/>
            <a:ext cx="5181600" cy="2911461"/>
          </a:xfrm>
        </p:spPr>
      </p:pic>
      <p:pic>
        <p:nvPicPr>
          <p:cNvPr id="11" name="Content Placeholder 10">
            <a:extLst>
              <a:ext uri="{FF2B5EF4-FFF2-40B4-BE49-F238E27FC236}">
                <a16:creationId xmlns:a16="http://schemas.microsoft.com/office/drawing/2014/main" id="{9C3CB1F4-CDE3-4D9C-B597-0541F86CD5A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545563"/>
            <a:ext cx="5181600" cy="2911461"/>
          </a:xfrm>
        </p:spPr>
      </p:pic>
    </p:spTree>
    <p:extLst>
      <p:ext uri="{BB962C8B-B14F-4D97-AF65-F5344CB8AC3E}">
        <p14:creationId xmlns:p14="http://schemas.microsoft.com/office/powerpoint/2010/main" val="93234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210D-3C28-41A8-B081-41A59FF01E0A}"/>
              </a:ext>
            </a:extLst>
          </p:cNvPr>
          <p:cNvSpPr>
            <a:spLocks noGrp="1"/>
          </p:cNvSpPr>
          <p:nvPr>
            <p:ph type="title"/>
          </p:nvPr>
        </p:nvSpPr>
        <p:spPr/>
        <p:txBody>
          <a:bodyPr/>
          <a:lstStyle/>
          <a:p>
            <a:r>
              <a:rPr lang="en-US" dirty="0"/>
              <a:t>After categorical and numerical data cleaning</a:t>
            </a:r>
            <a:endParaRPr lang="en-IN" dirty="0"/>
          </a:p>
        </p:txBody>
      </p:sp>
      <p:pic>
        <p:nvPicPr>
          <p:cNvPr id="7" name="Content Placeholder 6">
            <a:extLst>
              <a:ext uri="{FF2B5EF4-FFF2-40B4-BE49-F238E27FC236}">
                <a16:creationId xmlns:a16="http://schemas.microsoft.com/office/drawing/2014/main" id="{1409461C-942D-4ACA-A6BF-D5BE4FCB23F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68794" y="2553459"/>
            <a:ext cx="5585741" cy="3138542"/>
          </a:xfrm>
        </p:spPr>
      </p:pic>
      <p:pic>
        <p:nvPicPr>
          <p:cNvPr id="9" name="Picture Placeholder 5">
            <a:extLst>
              <a:ext uri="{FF2B5EF4-FFF2-40B4-BE49-F238E27FC236}">
                <a16:creationId xmlns:a16="http://schemas.microsoft.com/office/drawing/2014/main" id="{E57E6DC0-0E72-4632-875C-50A15D09819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9920" y="2613279"/>
            <a:ext cx="5473286" cy="3078722"/>
          </a:xfrm>
        </p:spPr>
      </p:pic>
    </p:spTree>
    <p:extLst>
      <p:ext uri="{BB962C8B-B14F-4D97-AF65-F5344CB8AC3E}">
        <p14:creationId xmlns:p14="http://schemas.microsoft.com/office/powerpoint/2010/main" val="3087381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37C6A01-2670-4997-9FB8-817C264BD467}"/>
              </a:ext>
            </a:extLst>
          </p:cNvPr>
          <p:cNvSpPr>
            <a:spLocks noGrp="1"/>
          </p:cNvSpPr>
          <p:nvPr>
            <p:ph type="title"/>
          </p:nvPr>
        </p:nvSpPr>
        <p:spPr/>
        <p:txBody>
          <a:bodyPr/>
          <a:lstStyle/>
          <a:p>
            <a:r>
              <a:rPr lang="en-US" dirty="0"/>
              <a:t>NORMALISATION AND STANDARDISATION</a:t>
            </a:r>
            <a:endParaRPr lang="en-IN" dirty="0"/>
          </a:p>
        </p:txBody>
      </p:sp>
      <p:sp>
        <p:nvSpPr>
          <p:cNvPr id="9" name="Content Placeholder 8">
            <a:extLst>
              <a:ext uri="{FF2B5EF4-FFF2-40B4-BE49-F238E27FC236}">
                <a16:creationId xmlns:a16="http://schemas.microsoft.com/office/drawing/2014/main" id="{39514BEC-F9C0-4B48-B399-F0F2FBFF828D}"/>
              </a:ext>
            </a:extLst>
          </p:cNvPr>
          <p:cNvSpPr>
            <a:spLocks noGrp="1"/>
          </p:cNvSpPr>
          <p:nvPr>
            <p:ph idx="1"/>
          </p:nvPr>
        </p:nvSpPr>
        <p:spPr/>
        <p:txBody>
          <a:bodyPr/>
          <a:lstStyle/>
          <a:p>
            <a:r>
              <a:rPr lang="en-US" dirty="0"/>
              <a:t>Normalization is a database design technique which organizes tables in a manner that reduces redundancy and dependency of data.</a:t>
            </a:r>
          </a:p>
          <a:p>
            <a:endParaRPr lang="en-US" dirty="0"/>
          </a:p>
          <a:p>
            <a:endParaRPr lang="en-US" dirty="0"/>
          </a:p>
          <a:p>
            <a:r>
              <a:rPr lang="en-US" dirty="0"/>
              <a:t>It divides larger tables to smaller tables and links them using relationships.</a:t>
            </a:r>
          </a:p>
          <a:p>
            <a:endParaRPr lang="en-IN" dirty="0"/>
          </a:p>
        </p:txBody>
      </p:sp>
    </p:spTree>
    <p:extLst>
      <p:ext uri="{BB962C8B-B14F-4D97-AF65-F5344CB8AC3E}">
        <p14:creationId xmlns:p14="http://schemas.microsoft.com/office/powerpoint/2010/main" val="23398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97CDFB-A2F2-4467-BC02-E1BF77D7089C}"/>
              </a:ext>
            </a:extLst>
          </p:cNvPr>
          <p:cNvSpPr>
            <a:spLocks noGrp="1"/>
          </p:cNvSpPr>
          <p:nvPr>
            <p:ph type="title"/>
          </p:nvPr>
        </p:nvSpPr>
        <p:spPr/>
        <p:txBody>
          <a:bodyPr/>
          <a:lstStyle/>
          <a:p>
            <a:r>
              <a:rPr lang="en-US" dirty="0"/>
              <a:t>Before and after normalization</a:t>
            </a:r>
            <a:endParaRPr lang="en-IN" dirty="0"/>
          </a:p>
        </p:txBody>
      </p:sp>
      <p:pic>
        <p:nvPicPr>
          <p:cNvPr id="11" name="Content Placeholder 10">
            <a:extLst>
              <a:ext uri="{FF2B5EF4-FFF2-40B4-BE49-F238E27FC236}">
                <a16:creationId xmlns:a16="http://schemas.microsoft.com/office/drawing/2014/main" id="{08C19FA2-73D4-495E-9563-EFA76898B35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7303" y="2460172"/>
            <a:ext cx="5371026" cy="3017897"/>
          </a:xfrm>
        </p:spPr>
      </p:pic>
      <p:pic>
        <p:nvPicPr>
          <p:cNvPr id="12" name="Picture Placeholder 5">
            <a:extLst>
              <a:ext uri="{FF2B5EF4-FFF2-40B4-BE49-F238E27FC236}">
                <a16:creationId xmlns:a16="http://schemas.microsoft.com/office/drawing/2014/main" id="{EE447148-1151-4D62-857E-BA45E27595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33673" y="2460172"/>
            <a:ext cx="5620872" cy="3161739"/>
          </a:xfrm>
        </p:spPr>
      </p:pic>
    </p:spTree>
    <p:extLst>
      <p:ext uri="{BB962C8B-B14F-4D97-AF65-F5344CB8AC3E}">
        <p14:creationId xmlns:p14="http://schemas.microsoft.com/office/powerpoint/2010/main" val="221008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4E09DE-7C8D-405C-8084-9ED5EF583F63}"/>
              </a:ext>
            </a:extLst>
          </p:cNvPr>
          <p:cNvSpPr>
            <a:spLocks noGrp="1"/>
          </p:cNvSpPr>
          <p:nvPr>
            <p:ph type="title"/>
          </p:nvPr>
        </p:nvSpPr>
        <p:spPr/>
        <p:txBody>
          <a:bodyPr/>
          <a:lstStyle/>
          <a:p>
            <a:r>
              <a:rPr lang="en-US" dirty="0"/>
              <a:t>Code snippet used for normalization</a:t>
            </a:r>
            <a:endParaRPr lang="en-IN" dirty="0"/>
          </a:p>
        </p:txBody>
      </p:sp>
      <p:pic>
        <p:nvPicPr>
          <p:cNvPr id="13" name="Picture Placeholder 5">
            <a:extLst>
              <a:ext uri="{FF2B5EF4-FFF2-40B4-BE49-F238E27FC236}">
                <a16:creationId xmlns:a16="http://schemas.microsoft.com/office/drawing/2014/main" id="{260CF933-2A46-4C81-8D3C-5FFAE899C19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9341" y="2543969"/>
            <a:ext cx="5437415" cy="3058545"/>
          </a:xfrm>
        </p:spPr>
      </p:pic>
      <p:pic>
        <p:nvPicPr>
          <p:cNvPr id="15" name="Picture Placeholder 5">
            <a:extLst>
              <a:ext uri="{FF2B5EF4-FFF2-40B4-BE49-F238E27FC236}">
                <a16:creationId xmlns:a16="http://schemas.microsoft.com/office/drawing/2014/main" id="{B921143D-0D4D-4D5F-BC5F-EC174B9C6C1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373585" y="2543969"/>
            <a:ext cx="5437415" cy="3058545"/>
          </a:xfrm>
        </p:spPr>
      </p:pic>
    </p:spTree>
    <p:extLst>
      <p:ext uri="{BB962C8B-B14F-4D97-AF65-F5344CB8AC3E}">
        <p14:creationId xmlns:p14="http://schemas.microsoft.com/office/powerpoint/2010/main" val="2979921464"/>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TotalTime>
  <Words>766</Words>
  <Application>Microsoft Office PowerPoint</Application>
  <PresentationFormat>Widescreen</PresentationFormat>
  <Paragraphs>86</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Abadi</vt:lpstr>
      <vt:lpstr>Aharoni</vt:lpstr>
      <vt:lpstr>Arial</vt:lpstr>
      <vt:lpstr>Bahnschrift SemiBold SemiConden</vt:lpstr>
      <vt:lpstr>Britannic Bold</vt:lpstr>
      <vt:lpstr>Calibri</vt:lpstr>
      <vt:lpstr>Calibri Light</vt:lpstr>
      <vt:lpstr>Office Theme</vt:lpstr>
      <vt:lpstr>Introduction to Data Science Project</vt:lpstr>
      <vt:lpstr>DATA CLEANING</vt:lpstr>
      <vt:lpstr>Before Data Cleaning (actual dataset)</vt:lpstr>
      <vt:lpstr>After data cleaning</vt:lpstr>
      <vt:lpstr>Code Snippet for numerical data</vt:lpstr>
      <vt:lpstr>After categorical and numerical data cleaning</vt:lpstr>
      <vt:lpstr>NORMALISATION AND STANDARDISATION</vt:lpstr>
      <vt:lpstr>Before and after normalization</vt:lpstr>
      <vt:lpstr>Code snippet used for normalization</vt:lpstr>
      <vt:lpstr>Data interpolation</vt:lpstr>
      <vt:lpstr>Data Visualisation</vt:lpstr>
      <vt:lpstr>Top gold medal sports</vt:lpstr>
      <vt:lpstr>Distribution of athletes according to age</vt:lpstr>
      <vt:lpstr>Hypothesis testing</vt:lpstr>
      <vt:lpstr>Hypothesis testing and user defined function</vt:lpstr>
      <vt:lpstr>First hypothesis -  Dependency   of sport on age</vt:lpstr>
      <vt:lpstr>Second hypothesis-  team dependency of sport</vt:lpstr>
      <vt:lpstr>Correlation </vt:lpstr>
      <vt:lpstr>Types of correlation</vt:lpstr>
      <vt:lpstr>Positive Correlation</vt:lpstr>
      <vt:lpstr>Correlation between Team and NOC</vt:lpstr>
      <vt:lpstr>Scatter plot for team vs NOC</vt:lpstr>
      <vt:lpstr>No correlation</vt:lpstr>
      <vt:lpstr>Correlation between city and games</vt:lpstr>
      <vt:lpstr>Scatter plot for city vs games</vt:lpstr>
      <vt:lpstr>Negative Correlation</vt:lpstr>
      <vt:lpstr>Correlation between Team and Medal</vt:lpstr>
      <vt:lpstr>Strong and weak correlation</vt:lpstr>
      <vt:lpstr>Weak correlation between Height and weight</vt:lpstr>
      <vt:lpstr>Correlation Matrix</vt:lpstr>
      <vt:lpstr>Heat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Project</dc:title>
  <dc:creator>Isha Arora</dc:creator>
  <cp:lastModifiedBy>Isha Arora</cp:lastModifiedBy>
  <cp:revision>39</cp:revision>
  <dcterms:created xsi:type="dcterms:W3CDTF">2019-11-23T10:31:20Z</dcterms:created>
  <dcterms:modified xsi:type="dcterms:W3CDTF">2019-11-24T09:55:07Z</dcterms:modified>
</cp:coreProperties>
</file>